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5"/>
  </p:notesMasterIdLst>
  <p:sldIdLst>
    <p:sldId id="256" r:id="rId2"/>
    <p:sldId id="257" r:id="rId3"/>
    <p:sldId id="259" r:id="rId4"/>
    <p:sldId id="273" r:id="rId5"/>
    <p:sldId id="260" r:id="rId6"/>
    <p:sldId id="261" r:id="rId7"/>
    <p:sldId id="274" r:id="rId8"/>
    <p:sldId id="277" r:id="rId9"/>
    <p:sldId id="299" r:id="rId10"/>
    <p:sldId id="264" r:id="rId11"/>
    <p:sldId id="284" r:id="rId12"/>
    <p:sldId id="285" r:id="rId13"/>
    <p:sldId id="286" r:id="rId14"/>
    <p:sldId id="287" r:id="rId15"/>
    <p:sldId id="265" r:id="rId16"/>
    <p:sldId id="288" r:id="rId17"/>
    <p:sldId id="266" r:id="rId18"/>
    <p:sldId id="267" r:id="rId19"/>
    <p:sldId id="275" r:id="rId20"/>
    <p:sldId id="290" r:id="rId21"/>
    <p:sldId id="292" r:id="rId22"/>
    <p:sldId id="291" r:id="rId23"/>
    <p:sldId id="276" r:id="rId24"/>
    <p:sldId id="278" r:id="rId25"/>
    <p:sldId id="279" r:id="rId26"/>
    <p:sldId id="280" r:id="rId27"/>
    <p:sldId id="281" r:id="rId28"/>
    <p:sldId id="268" r:id="rId29"/>
    <p:sldId id="282" r:id="rId30"/>
    <p:sldId id="293" r:id="rId31"/>
    <p:sldId id="294" r:id="rId32"/>
    <p:sldId id="300" r:id="rId33"/>
    <p:sldId id="269" r:id="rId34"/>
  </p:sldIdLst>
  <p:sldSz cx="2743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7C16"/>
    <a:srgbClr val="006600"/>
    <a:srgbClr val="000000"/>
    <a:srgbClr val="191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3" autoAdjust="0"/>
    <p:restoredTop sz="94434" autoAdjust="0"/>
  </p:normalViewPr>
  <p:slideViewPr>
    <p:cSldViewPr snapToGrid="0">
      <p:cViewPr varScale="1">
        <p:scale>
          <a:sx n="41" d="100"/>
          <a:sy n="41" d="100"/>
        </p:scale>
        <p:origin x="132" y="7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5E919-403C-4AE4-B266-0CE138AC4DC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743200" y="1143000"/>
            <a:ext cx="1234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B0A58-B846-4EA7-A35F-024088CBF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2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B0A58-B846-4EA7-A35F-024088CBF8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30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B0A58-B846-4EA7-A35F-024088CBF8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5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9777" y="609601"/>
            <a:ext cx="19521500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9777" y="3886200"/>
            <a:ext cx="19521500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2CD3-636B-4D65-B28B-F181011B9F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9533-1E18-43B9-B5B3-60CEDAD9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6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179" y="4732865"/>
            <a:ext cx="22288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127" y="932112"/>
            <a:ext cx="1850837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8179" y="5299603"/>
            <a:ext cx="222885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2CD3-636B-4D65-B28B-F181011B9F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9533-1E18-43B9-B5B3-60CEDAD9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178" y="609602"/>
            <a:ext cx="22288498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8175" y="4343400"/>
            <a:ext cx="222885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2CD3-636B-4D65-B28B-F181011B9F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9533-1E18-43B9-B5B3-60CEDAD9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78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82377" y="786824"/>
            <a:ext cx="1371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485077" y="2743200"/>
            <a:ext cx="1371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979" y="609602"/>
            <a:ext cx="20916896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68327" y="3352800"/>
            <a:ext cx="19888205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8175" y="4343400"/>
            <a:ext cx="222885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2CD3-636B-4D65-B28B-F181011B9F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9533-1E18-43B9-B5B3-60CEDAD9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68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177" y="3308581"/>
            <a:ext cx="222885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8174" y="4777381"/>
            <a:ext cx="22288502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2CD3-636B-4D65-B28B-F181011B9F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9533-1E18-43B9-B5B3-60CEDAD9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20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82377" y="786824"/>
            <a:ext cx="1371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485077" y="2743200"/>
            <a:ext cx="1371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979" y="609602"/>
            <a:ext cx="20916896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68177" y="3886200"/>
            <a:ext cx="222885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8175" y="4775200"/>
            <a:ext cx="222885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2CD3-636B-4D65-B28B-F181011B9F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9533-1E18-43B9-B5B3-60CEDAD9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41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178" y="609602"/>
            <a:ext cx="22288498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68177" y="3505200"/>
            <a:ext cx="222885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8175" y="4343400"/>
            <a:ext cx="222885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2CD3-636B-4D65-B28B-F181011B9F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9533-1E18-43B9-B5B3-60CEDAD9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26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68179" y="609600"/>
            <a:ext cx="22288496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2CD3-636B-4D65-B28B-F181011B9F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9533-1E18-43B9-B5B3-60CEDAD9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23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3020" y="609600"/>
            <a:ext cx="4973657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8177" y="609600"/>
            <a:ext cx="1697355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2CD3-636B-4D65-B28B-F181011B9F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9533-1E18-43B9-B5B3-60CEDAD9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3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2CD3-636B-4D65-B28B-F181011B9F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9533-1E18-43B9-B5B3-60CEDAD9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8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9779" y="3308581"/>
            <a:ext cx="195453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9776" y="4777381"/>
            <a:ext cx="195453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2CD3-636B-4D65-B28B-F181011B9F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9533-1E18-43B9-B5B3-60CEDAD9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7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8177" y="2667000"/>
            <a:ext cx="10972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3877" y="2667000"/>
            <a:ext cx="10972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2CD3-636B-4D65-B28B-F181011B9F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9533-1E18-43B9-B5B3-60CEDAD9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0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5881" y="2658533"/>
            <a:ext cx="1032509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8177" y="3243263"/>
            <a:ext cx="10972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497049" y="2667000"/>
            <a:ext cx="1035963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3878" y="3243263"/>
            <a:ext cx="10972802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2CD3-636B-4D65-B28B-F181011B9F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9533-1E18-43B9-B5B3-60CEDAD9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2CD3-636B-4D65-B28B-F181011B9F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9533-1E18-43B9-B5B3-60CEDAD9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6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2CD3-636B-4D65-B28B-F181011B9F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9533-1E18-43B9-B5B3-60CEDAD9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176" y="1600200"/>
            <a:ext cx="7985522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3578" y="609601"/>
            <a:ext cx="13373102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8176" y="2971800"/>
            <a:ext cx="7985522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2CD3-636B-4D65-B28B-F181011B9F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9533-1E18-43B9-B5B3-60CEDAD9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5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176" y="1600200"/>
            <a:ext cx="12001502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725900" y="-18288"/>
            <a:ext cx="7372348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8176" y="2971800"/>
            <a:ext cx="12001502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98227" y="5883276"/>
            <a:ext cx="2057400" cy="365125"/>
          </a:xfrm>
        </p:spPr>
        <p:txBody>
          <a:bodyPr/>
          <a:lstStyle/>
          <a:p>
            <a:fld id="{55922CD3-636B-4D65-B28B-F181011B9F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68177" y="5883276"/>
            <a:ext cx="1148715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4170878" y="5883276"/>
            <a:ext cx="725776" cy="365125"/>
          </a:xfrm>
        </p:spPr>
        <p:txBody>
          <a:bodyPr/>
          <a:lstStyle/>
          <a:p>
            <a:fld id="{587E9533-1E18-43B9-B5B3-60CEDAD9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0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8179" y="609600"/>
            <a:ext cx="22288496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8179" y="2667000"/>
            <a:ext cx="22288496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84627" y="5883276"/>
            <a:ext cx="3600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5922CD3-636B-4D65-B28B-F181011B9F0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8177" y="5883276"/>
            <a:ext cx="16973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656528" y="5883276"/>
            <a:ext cx="12401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87E9533-1E18-43B9-B5B3-60CEDAD9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95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4" y="494644"/>
            <a:ext cx="5486400" cy="2438400"/>
          </a:xfrm>
        </p:spPr>
        <p:txBody>
          <a:bodyPr/>
          <a:lstStyle/>
          <a:p>
            <a:pPr algn="l"/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Jesse Bordeau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 Thesis Presentation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4" y="3481106"/>
            <a:ext cx="1581150" cy="55245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Advisors: </a:t>
            </a:r>
          </a:p>
          <a:p>
            <a:pPr algn="l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326097" y="2057401"/>
            <a:ext cx="9105903" cy="4487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</a:t>
            </a: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400" b="1" dirty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Hotel</a:t>
            </a:r>
          </a:p>
          <a:p>
            <a:r>
              <a:rPr lang="en-U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Philadelphia</a:t>
            </a:r>
          </a:p>
          <a:p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Marriott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230 North 13</a:t>
            </a:r>
            <a:r>
              <a:rPr lang="en-US" sz="3200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Street, Philadelphia Pa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51909" y="4075603"/>
            <a:ext cx="7972425" cy="2090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Department of Architectural Engineering</a:t>
            </a:r>
          </a:p>
          <a:p>
            <a:pPr algn="l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Option</a:t>
            </a:r>
          </a:p>
          <a:p>
            <a:pPr algn="l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Spring 2016</a:t>
            </a:r>
          </a:p>
          <a:p>
            <a:pPr algn="l"/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997872" y="3498795"/>
            <a:ext cx="5714999" cy="88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Spring 2016- Dr. Linda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Hanagan, PhD, P.E.</a:t>
            </a:r>
          </a:p>
          <a:p>
            <a:pPr algn="l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Fall 2015- Prof. Heather Sustersic, P.E.</a:t>
            </a:r>
          </a:p>
          <a:p>
            <a:pPr algn="l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285" y="923268"/>
            <a:ext cx="8759430" cy="495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33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8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b="1" dirty="0" smtClean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9411181" y="-72570"/>
            <a:ext cx="8486294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Gravity System </a:t>
            </a:r>
            <a:r>
              <a:rPr lang="en-US" sz="2400" dirty="0" smtClean="0"/>
              <a:t>– One-way slab w/ beams</a:t>
            </a:r>
            <a:endParaRPr lang="en-US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569956" y="1972126"/>
            <a:ext cx="8564172" cy="5419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Slab 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Minimum Slab Thickness – ACI 318-11 Table 9.5(a)</a:t>
            </a:r>
          </a:p>
          <a:p>
            <a:pPr lvl="2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11” min due to 24’ span</a:t>
            </a:r>
          </a:p>
          <a:p>
            <a:pPr lvl="2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#4 @ 12” O.C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914400" lvl="2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Interior Beams (4.5’ to 5.66’ O.C.)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Reduces thickness to 2.4”</a:t>
            </a:r>
          </a:p>
          <a:p>
            <a:pPr lvl="2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Typ. Floor – 5”</a:t>
            </a:r>
          </a:p>
          <a:p>
            <a:pPr lvl="2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Lower Floors – 6”	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3996325" y="4208728"/>
            <a:ext cx="3998566" cy="2329210"/>
            <a:chOff x="0" y="0"/>
            <a:chExt cx="2750185" cy="160210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89" r="-1" b="29656"/>
            <a:stretch/>
          </p:blipFill>
          <p:spPr bwMode="auto">
            <a:xfrm>
              <a:off x="0" y="0"/>
              <a:ext cx="2750185" cy="1602105"/>
            </a:xfrm>
            <a:prstGeom prst="rect">
              <a:avLst/>
            </a:prstGeom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>
              <a:off x="1677726" y="1057523"/>
              <a:ext cx="546100" cy="190500"/>
            </a:xfrm>
            <a:prstGeom prst="round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57" name="Picture 5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t="21037" r="12333" b="11726"/>
          <a:stretch/>
        </p:blipFill>
        <p:spPr>
          <a:xfrm>
            <a:off x="19753956" y="1350686"/>
            <a:ext cx="6952892" cy="4672469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21567655" y="1460953"/>
            <a:ext cx="1734299" cy="1290704"/>
          </a:xfrm>
          <a:prstGeom prst="rect">
            <a:avLst/>
          </a:prstGeom>
          <a:noFill/>
          <a:ln w="38100">
            <a:solidFill>
              <a:srgbClr val="C47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>
                <a:ln w="9525" cap="rnd" cmpd="sng" algn="ctr">
                  <a:solidFill>
                    <a:srgbClr val="BF9000"/>
                  </a:solidFill>
                  <a:prstDash val="solid"/>
                  <a:beve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26926899" y="1350688"/>
            <a:ext cx="20251" cy="4645666"/>
          </a:xfrm>
          <a:prstGeom prst="straightConnector1">
            <a:avLst/>
          </a:prstGeom>
          <a:ln w="38100">
            <a:solidFill>
              <a:srgbClr val="C47C1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9743094" y="6275183"/>
            <a:ext cx="6952890" cy="0"/>
          </a:xfrm>
          <a:prstGeom prst="straightConnector1">
            <a:avLst/>
          </a:prstGeom>
          <a:ln w="38100">
            <a:solidFill>
              <a:srgbClr val="C47C1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2"/>
          <p:cNvSpPr>
            <a:spLocks noGrp="1"/>
          </p:cNvSpPr>
          <p:nvPr>
            <p:ph sz="half" idx="1"/>
          </p:nvPr>
        </p:nvSpPr>
        <p:spPr>
          <a:xfrm>
            <a:off x="23026909" y="6186826"/>
            <a:ext cx="550091" cy="579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91’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sz="half" idx="1"/>
          </p:nvPr>
        </p:nvSpPr>
        <p:spPr>
          <a:xfrm>
            <a:off x="26925451" y="3217437"/>
            <a:ext cx="550091" cy="579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60’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15324802" y="6418714"/>
            <a:ext cx="3001187" cy="68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Courtesy of ACI 318-11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504013" y="4386956"/>
            <a:ext cx="1409265" cy="938424"/>
            <a:chOff x="12504013" y="4386956"/>
            <a:chExt cx="1409265" cy="938424"/>
          </a:xfrm>
        </p:grpSpPr>
        <p:sp>
          <p:nvSpPr>
            <p:cNvPr id="69" name="Content Placeholder 2"/>
            <p:cNvSpPr txBox="1">
              <a:spLocks/>
            </p:cNvSpPr>
            <p:nvPr/>
          </p:nvSpPr>
          <p:spPr>
            <a:xfrm>
              <a:off x="12504013" y="4386956"/>
              <a:ext cx="825562" cy="81777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4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}</a:t>
              </a:r>
              <a:r>
                <a:rPr lang="en-US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</a:t>
              </a:r>
            </a:p>
          </p:txBody>
        </p:sp>
        <p:sp>
          <p:nvSpPr>
            <p:cNvPr id="70" name="Content Placeholder 2"/>
            <p:cNvSpPr txBox="1">
              <a:spLocks/>
            </p:cNvSpPr>
            <p:nvPr/>
          </p:nvSpPr>
          <p:spPr>
            <a:xfrm>
              <a:off x="12925557" y="4507602"/>
              <a:ext cx="987721" cy="81777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85000" lnSpcReduction="20000"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Allows for adequate reinforcement space &amp; placement</a:t>
              </a:r>
              <a:r>
                <a:rPr lang="en-US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</a:t>
              </a: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19633805" y="1364087"/>
            <a:ext cx="6049" cy="1387570"/>
          </a:xfrm>
          <a:prstGeom prst="straightConnector1">
            <a:avLst/>
          </a:prstGeom>
          <a:ln w="38100">
            <a:solidFill>
              <a:srgbClr val="C47C1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547848" y="1187015"/>
            <a:ext cx="1754106" cy="0"/>
          </a:xfrm>
          <a:prstGeom prst="straightConnector1">
            <a:avLst/>
          </a:prstGeom>
          <a:ln w="38100">
            <a:solidFill>
              <a:srgbClr val="C47C1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19092787" y="1682182"/>
            <a:ext cx="550091" cy="579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17’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half" idx="1"/>
          </p:nvPr>
        </p:nvSpPr>
        <p:spPr>
          <a:xfrm>
            <a:off x="22159758" y="715665"/>
            <a:ext cx="550091" cy="579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24’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6926508" y="1350688"/>
            <a:ext cx="20642" cy="4645666"/>
          </a:xfrm>
          <a:prstGeom prst="straightConnector1">
            <a:avLst/>
          </a:prstGeom>
          <a:ln w="38100">
            <a:solidFill>
              <a:srgbClr val="C47C1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9749856" y="6275183"/>
            <a:ext cx="6941285" cy="0"/>
          </a:xfrm>
          <a:prstGeom prst="straightConnector1">
            <a:avLst/>
          </a:prstGeom>
          <a:ln w="38100">
            <a:solidFill>
              <a:srgbClr val="C47C1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6926508" y="1350688"/>
            <a:ext cx="20642" cy="4645666"/>
          </a:xfrm>
          <a:prstGeom prst="straightConnector1">
            <a:avLst/>
          </a:prstGeom>
          <a:ln w="38100">
            <a:solidFill>
              <a:srgbClr val="C47C1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19749856" y="6275183"/>
            <a:ext cx="6941285" cy="0"/>
          </a:xfrm>
          <a:prstGeom prst="straightConnector1">
            <a:avLst/>
          </a:prstGeom>
          <a:ln w="38100">
            <a:solidFill>
              <a:srgbClr val="C47C1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2"/>
          <p:cNvSpPr>
            <a:spLocks noGrp="1"/>
          </p:cNvSpPr>
          <p:nvPr>
            <p:ph sz="half" idx="1"/>
          </p:nvPr>
        </p:nvSpPr>
        <p:spPr>
          <a:xfrm>
            <a:off x="26925451" y="3217437"/>
            <a:ext cx="550091" cy="579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59’</a:t>
            </a:r>
          </a:p>
        </p:txBody>
      </p:sp>
      <p:sp>
        <p:nvSpPr>
          <p:cNvPr id="72" name="Content Placeholder 2"/>
          <p:cNvSpPr>
            <a:spLocks noGrp="1"/>
          </p:cNvSpPr>
          <p:nvPr>
            <p:ph sz="half" idx="1"/>
          </p:nvPr>
        </p:nvSpPr>
        <p:spPr>
          <a:xfrm>
            <a:off x="23026909" y="6191362"/>
            <a:ext cx="550091" cy="579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92’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555181" y="304800"/>
            <a:ext cx="8307821" cy="5892801"/>
            <a:chOff x="18555181" y="304800"/>
            <a:chExt cx="8307821" cy="5892801"/>
          </a:xfrm>
        </p:grpSpPr>
        <p:grpSp>
          <p:nvGrpSpPr>
            <p:cNvPr id="46" name="Group 45"/>
            <p:cNvGrpSpPr/>
            <p:nvPr/>
          </p:nvGrpSpPr>
          <p:grpSpPr>
            <a:xfrm>
              <a:off x="18555181" y="304800"/>
              <a:ext cx="8307821" cy="5892801"/>
              <a:chOff x="18555181" y="304800"/>
              <a:chExt cx="8307821" cy="5892801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768"/>
              <a:stretch/>
            </p:blipFill>
            <p:spPr bwMode="auto">
              <a:xfrm>
                <a:off x="18555181" y="304800"/>
                <a:ext cx="8307821" cy="1015453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049" b="731"/>
              <a:stretch/>
            </p:blipFill>
            <p:spPr bwMode="auto">
              <a:xfrm>
                <a:off x="18555181" y="1187319"/>
                <a:ext cx="8307821" cy="5010282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49" name="Rectangle 48"/>
              <p:cNvSpPr/>
              <p:nvPr/>
            </p:nvSpPr>
            <p:spPr>
              <a:xfrm>
                <a:off x="21410217" y="2663411"/>
                <a:ext cx="123374" cy="12890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50" name="Straight Arrow Connector 49"/>
              <p:cNvCxnSpPr/>
              <p:nvPr/>
            </p:nvCxnSpPr>
            <p:spPr>
              <a:xfrm flipH="1">
                <a:off x="19866506" y="3114321"/>
                <a:ext cx="1490138" cy="0"/>
              </a:xfrm>
              <a:prstGeom prst="straightConnector1">
                <a:avLst/>
              </a:prstGeom>
              <a:ln w="12700">
                <a:solidFill>
                  <a:srgbClr val="FFFF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H="1">
                <a:off x="19849906" y="3495862"/>
                <a:ext cx="1489372" cy="0"/>
              </a:xfrm>
              <a:prstGeom prst="straightConnector1">
                <a:avLst/>
              </a:prstGeom>
              <a:ln w="12700">
                <a:solidFill>
                  <a:srgbClr val="FFFF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H="1">
                <a:off x="19849906" y="3894744"/>
                <a:ext cx="1489372" cy="0"/>
              </a:xfrm>
              <a:prstGeom prst="straightConnector1">
                <a:avLst/>
              </a:prstGeom>
              <a:ln w="12700">
                <a:solidFill>
                  <a:srgbClr val="FFFF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52"/>
              <p:cNvSpPr/>
              <p:nvPr/>
            </p:nvSpPr>
            <p:spPr>
              <a:xfrm>
                <a:off x="19683916" y="2646069"/>
                <a:ext cx="123374" cy="12890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flipH="1">
                <a:off x="19833307" y="4293628"/>
                <a:ext cx="1489372" cy="0"/>
              </a:xfrm>
              <a:prstGeom prst="straightConnector1">
                <a:avLst/>
              </a:prstGeom>
              <a:ln w="12700">
                <a:solidFill>
                  <a:srgbClr val="FFFF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/>
              <p:cNvSpPr/>
              <p:nvPr/>
            </p:nvSpPr>
            <p:spPr>
              <a:xfrm>
                <a:off x="19683916" y="4605796"/>
                <a:ext cx="123374" cy="12890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1410217" y="4623139"/>
                <a:ext cx="123374" cy="12890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 rot="16200000" flipH="1">
                <a:off x="18909210" y="3695303"/>
                <a:ext cx="1681293" cy="0"/>
              </a:xfrm>
              <a:prstGeom prst="straightConnector1">
                <a:avLst/>
              </a:prstGeom>
              <a:ln w="25400">
                <a:solidFill>
                  <a:srgbClr val="C47C16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rot="16200000" flipH="1">
                <a:off x="20635509" y="3677961"/>
                <a:ext cx="1681293" cy="0"/>
              </a:xfrm>
              <a:prstGeom prst="straightConnector1">
                <a:avLst/>
              </a:prstGeom>
              <a:ln w="25400">
                <a:solidFill>
                  <a:srgbClr val="C47C16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42"/>
            <p:cNvSpPr/>
            <p:nvPr/>
          </p:nvSpPr>
          <p:spPr>
            <a:xfrm>
              <a:off x="21469805" y="1435037"/>
              <a:ext cx="1817801" cy="12907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>
                  <a:ln w="9525" cap="rnd" cmpd="sng" algn="ctr">
                    <a:solidFill>
                      <a:srgbClr val="BF9000"/>
                    </a:solidFill>
                    <a:prstDash val="solid"/>
                    <a:bevel/>
                  </a:ln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9565254" y="1338171"/>
              <a:ext cx="6049" cy="1387570"/>
            </a:xfrm>
            <a:prstGeom prst="straightConnector1">
              <a:avLst/>
            </a:prstGeom>
            <a:ln w="38100">
              <a:solidFill>
                <a:srgbClr val="C47C1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1476155" y="1187015"/>
              <a:ext cx="1811451" cy="0"/>
            </a:xfrm>
            <a:prstGeom prst="straightConnector1">
              <a:avLst/>
            </a:prstGeom>
            <a:ln w="38100">
              <a:solidFill>
                <a:srgbClr val="C47C1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0" y="6488668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0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8" grpId="0" animBg="1"/>
      <p:bldP spid="61" grpId="0" build="p"/>
      <p:bldP spid="62" grpId="0" build="p"/>
      <p:bldP spid="63" grpId="0"/>
      <p:bldP spid="25" grpId="0" build="p"/>
      <p:bldP spid="26" grpId="0" build="p"/>
      <p:bldP spid="71" grpId="0" build="p"/>
      <p:bldP spid="7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555181" y="1329064"/>
            <a:ext cx="8659844" cy="3806159"/>
            <a:chOff x="18555181" y="1329064"/>
            <a:chExt cx="8659844" cy="3806159"/>
          </a:xfrm>
        </p:grpSpPr>
        <p:pic>
          <p:nvPicPr>
            <p:cNvPr id="123" name="Picture 122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5181" y="1740807"/>
              <a:ext cx="8659844" cy="3394416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18677705" y="1329064"/>
              <a:ext cx="316492" cy="854542"/>
              <a:chOff x="18677705" y="1329064"/>
              <a:chExt cx="316492" cy="854542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18677705" y="1329064"/>
                <a:ext cx="316492" cy="3164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  <a:endParaRPr lang="en-US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16" name="Straight Connector 15"/>
              <p:cNvCxnSpPr>
                <a:stCxn id="141" idx="4"/>
              </p:cNvCxnSpPr>
              <p:nvPr/>
            </p:nvCxnSpPr>
            <p:spPr>
              <a:xfrm>
                <a:off x="18835951" y="1645556"/>
                <a:ext cx="0" cy="5380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/>
            <p:cNvGrpSpPr/>
            <p:nvPr/>
          </p:nvGrpSpPr>
          <p:grpSpPr>
            <a:xfrm>
              <a:off x="20679582" y="1332800"/>
              <a:ext cx="316492" cy="854542"/>
              <a:chOff x="18677705" y="1329064"/>
              <a:chExt cx="316492" cy="854542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18677705" y="1329064"/>
                <a:ext cx="316492" cy="3164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</a:t>
                </a:r>
                <a:endParaRPr lang="en-US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144" name="Straight Connector 143"/>
              <p:cNvCxnSpPr>
                <a:stCxn id="143" idx="4"/>
              </p:cNvCxnSpPr>
              <p:nvPr/>
            </p:nvCxnSpPr>
            <p:spPr>
              <a:xfrm>
                <a:off x="18835951" y="1645556"/>
                <a:ext cx="0" cy="5380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44"/>
            <p:cNvGrpSpPr/>
            <p:nvPr/>
          </p:nvGrpSpPr>
          <p:grpSpPr>
            <a:xfrm>
              <a:off x="22767286" y="1332585"/>
              <a:ext cx="316492" cy="854542"/>
              <a:chOff x="18677705" y="1329064"/>
              <a:chExt cx="316492" cy="854542"/>
            </a:xfrm>
          </p:grpSpPr>
          <p:sp>
            <p:nvSpPr>
              <p:cNvPr id="146" name="Oval 145"/>
              <p:cNvSpPr/>
              <p:nvPr/>
            </p:nvSpPr>
            <p:spPr>
              <a:xfrm>
                <a:off x="18677705" y="1329064"/>
                <a:ext cx="316492" cy="3164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</a:t>
                </a:r>
                <a:endParaRPr lang="en-US" sz="12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147" name="Straight Connector 146"/>
              <p:cNvCxnSpPr>
                <a:stCxn id="146" idx="4"/>
              </p:cNvCxnSpPr>
              <p:nvPr/>
            </p:nvCxnSpPr>
            <p:spPr>
              <a:xfrm>
                <a:off x="18835951" y="1645556"/>
                <a:ext cx="0" cy="53805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24830288" y="1329064"/>
              <a:ext cx="406150" cy="854542"/>
              <a:chOff x="24830288" y="1329064"/>
              <a:chExt cx="406150" cy="854542"/>
            </a:xfrm>
          </p:grpSpPr>
          <p:grpSp>
            <p:nvGrpSpPr>
              <p:cNvPr id="148" name="Group 147"/>
              <p:cNvGrpSpPr/>
              <p:nvPr/>
            </p:nvGrpSpPr>
            <p:grpSpPr>
              <a:xfrm>
                <a:off x="24859005" y="1329064"/>
                <a:ext cx="316492" cy="854542"/>
                <a:chOff x="18677705" y="1329064"/>
                <a:chExt cx="316492" cy="854542"/>
              </a:xfrm>
            </p:grpSpPr>
            <p:sp>
              <p:nvSpPr>
                <p:cNvPr id="149" name="Oval 148"/>
                <p:cNvSpPr/>
                <p:nvPr/>
              </p:nvSpPr>
              <p:spPr>
                <a:xfrm>
                  <a:off x="18677705" y="1329064"/>
                  <a:ext cx="316492" cy="31649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150" name="Straight Connector 149"/>
                <p:cNvCxnSpPr>
                  <a:stCxn id="149" idx="4"/>
                </p:cNvCxnSpPr>
                <p:nvPr/>
              </p:nvCxnSpPr>
              <p:spPr>
                <a:xfrm>
                  <a:off x="18835951" y="1645556"/>
                  <a:ext cx="0" cy="5380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21"/>
              <p:cNvSpPr txBox="1"/>
              <p:nvPr/>
            </p:nvSpPr>
            <p:spPr>
              <a:xfrm>
                <a:off x="24830288" y="1367861"/>
                <a:ext cx="4061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11</a:t>
                </a:r>
                <a:endParaRPr lang="en-US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6653792" y="1329064"/>
              <a:ext cx="406150" cy="854542"/>
              <a:chOff x="26653792" y="1329064"/>
              <a:chExt cx="406150" cy="854542"/>
            </a:xfrm>
          </p:grpSpPr>
          <p:grpSp>
            <p:nvGrpSpPr>
              <p:cNvPr id="151" name="Group 150"/>
              <p:cNvGrpSpPr/>
              <p:nvPr/>
            </p:nvGrpSpPr>
            <p:grpSpPr>
              <a:xfrm>
                <a:off x="26684419" y="1329064"/>
                <a:ext cx="316492" cy="854542"/>
                <a:chOff x="18677705" y="1329064"/>
                <a:chExt cx="316492" cy="854542"/>
              </a:xfrm>
            </p:grpSpPr>
            <p:sp>
              <p:nvSpPr>
                <p:cNvPr id="152" name="Oval 151"/>
                <p:cNvSpPr/>
                <p:nvPr/>
              </p:nvSpPr>
              <p:spPr>
                <a:xfrm>
                  <a:off x="18677705" y="1329064"/>
                  <a:ext cx="316492" cy="31649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153" name="Straight Connector 152"/>
                <p:cNvCxnSpPr>
                  <a:stCxn id="152" idx="4"/>
                </p:cNvCxnSpPr>
                <p:nvPr/>
              </p:nvCxnSpPr>
              <p:spPr>
                <a:xfrm>
                  <a:off x="18835951" y="1645556"/>
                  <a:ext cx="0" cy="53805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4" name="TextBox 153"/>
              <p:cNvSpPr txBox="1"/>
              <p:nvPr/>
            </p:nvSpPr>
            <p:spPr>
              <a:xfrm>
                <a:off x="26653792" y="1367860"/>
                <a:ext cx="4061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13</a:t>
                </a:r>
                <a:endParaRPr lang="en-US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b="1" dirty="0" smtClean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9411181" y="-72570"/>
            <a:ext cx="8486294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Gravity System </a:t>
            </a:r>
            <a:r>
              <a:rPr lang="en-US" sz="2400" dirty="0" smtClean="0"/>
              <a:t>– One-way slab w/ beams</a:t>
            </a:r>
            <a:endParaRPr lang="en-US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569956" y="1972126"/>
            <a:ext cx="8564172" cy="5419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Beam 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Minimum Thickness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ACI 318-11 Table 9.5(a)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Moment Approximations – ACI 318-11 Section 8.3.3	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15324802" y="6418714"/>
            <a:ext cx="3001187" cy="68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Courtesy of ACI 318-11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14335083" y="3438015"/>
            <a:ext cx="3562392" cy="3149939"/>
            <a:chOff x="0" y="0"/>
            <a:chExt cx="2101215" cy="1858176"/>
          </a:xfrm>
        </p:grpSpPr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400"/>
            <a:stretch/>
          </p:blipFill>
          <p:spPr bwMode="auto">
            <a:xfrm>
              <a:off x="0" y="1375576"/>
              <a:ext cx="2101215" cy="4826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140"/>
            <a:stretch/>
          </p:blipFill>
          <p:spPr bwMode="auto">
            <a:xfrm>
              <a:off x="0" y="0"/>
              <a:ext cx="2101215" cy="13754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959022" y="4041688"/>
            <a:ext cx="175106" cy="2460498"/>
            <a:chOff x="17959022" y="4041688"/>
            <a:chExt cx="175106" cy="2460498"/>
          </a:xfrm>
        </p:grpSpPr>
        <p:sp>
          <p:nvSpPr>
            <p:cNvPr id="7" name="Oval 6"/>
            <p:cNvSpPr/>
            <p:nvPr/>
          </p:nvSpPr>
          <p:spPr>
            <a:xfrm>
              <a:off x="17959022" y="4041688"/>
              <a:ext cx="175106" cy="175106"/>
            </a:xfrm>
            <a:prstGeom prst="ellipse">
              <a:avLst/>
            </a:prstGeom>
            <a:solidFill>
              <a:srgbClr val="C47C16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Garamond" panose="02020404030301010803" pitchFamily="18" charset="0"/>
                </a:rPr>
                <a:t>1</a:t>
              </a:r>
              <a:endParaRPr lang="en-US" sz="1200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17959022" y="4245682"/>
              <a:ext cx="175106" cy="175106"/>
            </a:xfrm>
            <a:prstGeom prst="ellipse">
              <a:avLst/>
            </a:prstGeom>
            <a:solidFill>
              <a:srgbClr val="C47C16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Garamond" panose="02020404030301010803" pitchFamily="18" charset="0"/>
                </a:rPr>
                <a:t>2</a:t>
              </a:r>
              <a:endParaRPr lang="en-US" sz="1200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7959022" y="5047670"/>
              <a:ext cx="175106" cy="175106"/>
            </a:xfrm>
            <a:prstGeom prst="ellipse">
              <a:avLst/>
            </a:prstGeom>
            <a:solidFill>
              <a:srgbClr val="C47C16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Garamond" panose="02020404030301010803" pitchFamily="18" charset="0"/>
                </a:rPr>
                <a:t>3</a:t>
              </a:r>
              <a:endParaRPr lang="en-US" sz="1200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17959022" y="5529324"/>
              <a:ext cx="175106" cy="175106"/>
            </a:xfrm>
            <a:prstGeom prst="ellipse">
              <a:avLst/>
            </a:prstGeom>
            <a:solidFill>
              <a:srgbClr val="C47C16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Garamond" panose="02020404030301010803" pitchFamily="18" charset="0"/>
                </a:rPr>
                <a:t>4</a:t>
              </a:r>
              <a:endParaRPr lang="en-US" sz="1200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17959022" y="6327080"/>
              <a:ext cx="175106" cy="175106"/>
            </a:xfrm>
            <a:prstGeom prst="ellipse">
              <a:avLst/>
            </a:prstGeom>
            <a:solidFill>
              <a:srgbClr val="C47C16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Garamond" panose="02020404030301010803" pitchFamily="18" charset="0"/>
                </a:rPr>
                <a:t>5</a:t>
              </a:r>
              <a:endParaRPr lang="en-US" sz="1200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975147" y="3113980"/>
            <a:ext cx="7728322" cy="523089"/>
            <a:chOff x="18975147" y="3113980"/>
            <a:chExt cx="7728322" cy="523089"/>
          </a:xfrm>
        </p:grpSpPr>
        <p:sp>
          <p:nvSpPr>
            <p:cNvPr id="128" name="Oval 127"/>
            <p:cNvSpPr/>
            <p:nvPr/>
          </p:nvSpPr>
          <p:spPr>
            <a:xfrm>
              <a:off x="18975147" y="3113980"/>
              <a:ext cx="175106" cy="175106"/>
            </a:xfrm>
            <a:prstGeom prst="ellipse">
              <a:avLst/>
            </a:prstGeom>
            <a:solidFill>
              <a:srgbClr val="C47C16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Garamond" panose="02020404030301010803" pitchFamily="18" charset="0"/>
                </a:rPr>
                <a:t>5</a:t>
              </a:r>
              <a:endParaRPr lang="en-US" sz="1200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19724322" y="3451053"/>
              <a:ext cx="175106" cy="175106"/>
            </a:xfrm>
            <a:prstGeom prst="ellipse">
              <a:avLst/>
            </a:prstGeom>
            <a:solidFill>
              <a:srgbClr val="C47C16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Garamond" panose="02020404030301010803" pitchFamily="18" charset="0"/>
                </a:rPr>
                <a:t>1</a:t>
              </a:r>
              <a:endParaRPr lang="en-US" sz="1200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20511722" y="3129756"/>
              <a:ext cx="175106" cy="175106"/>
            </a:xfrm>
            <a:prstGeom prst="ellipse">
              <a:avLst/>
            </a:prstGeom>
            <a:solidFill>
              <a:srgbClr val="C47C16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Garamond" panose="02020404030301010803" pitchFamily="18" charset="0"/>
                </a:rPr>
                <a:t>3</a:t>
              </a:r>
              <a:endParaRPr lang="en-US" sz="1200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20954009" y="3129756"/>
              <a:ext cx="175106" cy="175106"/>
            </a:xfrm>
            <a:prstGeom prst="ellipse">
              <a:avLst/>
            </a:prstGeom>
            <a:solidFill>
              <a:srgbClr val="C47C16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Garamond" panose="02020404030301010803" pitchFamily="18" charset="0"/>
                </a:rPr>
                <a:t>4</a:t>
              </a:r>
              <a:endParaRPr lang="en-US" sz="1200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22643369" y="3134622"/>
              <a:ext cx="175106" cy="175106"/>
            </a:xfrm>
            <a:prstGeom prst="ellipse">
              <a:avLst/>
            </a:prstGeom>
            <a:solidFill>
              <a:srgbClr val="C47C16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Garamond" panose="02020404030301010803" pitchFamily="18" charset="0"/>
                </a:rPr>
                <a:t>4</a:t>
              </a:r>
              <a:endParaRPr lang="en-US" sz="1200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21793552" y="3454443"/>
              <a:ext cx="175106" cy="175106"/>
            </a:xfrm>
            <a:prstGeom prst="ellipse">
              <a:avLst/>
            </a:prstGeom>
            <a:solidFill>
              <a:srgbClr val="C47C16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Garamond" panose="02020404030301010803" pitchFamily="18" charset="0"/>
                </a:rPr>
                <a:t>2</a:t>
              </a:r>
              <a:endParaRPr lang="en-US" sz="1200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23034325" y="3124890"/>
              <a:ext cx="175106" cy="175106"/>
            </a:xfrm>
            <a:prstGeom prst="ellipse">
              <a:avLst/>
            </a:prstGeom>
            <a:solidFill>
              <a:srgbClr val="C47C16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Garamond" panose="02020404030301010803" pitchFamily="18" charset="0"/>
                </a:rPr>
                <a:t>4</a:t>
              </a:r>
              <a:endParaRPr lang="en-US" sz="1200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24723685" y="3129756"/>
              <a:ext cx="175106" cy="175106"/>
            </a:xfrm>
            <a:prstGeom prst="ellipse">
              <a:avLst/>
            </a:prstGeom>
            <a:solidFill>
              <a:srgbClr val="C47C16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Garamond" panose="02020404030301010803" pitchFamily="18" charset="0"/>
                </a:rPr>
                <a:t>4</a:t>
              </a:r>
              <a:endParaRPr lang="en-US" sz="1200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23873868" y="3449577"/>
              <a:ext cx="175106" cy="175106"/>
            </a:xfrm>
            <a:prstGeom prst="ellipse">
              <a:avLst/>
            </a:prstGeom>
            <a:solidFill>
              <a:srgbClr val="C47C16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Garamond" panose="02020404030301010803" pitchFamily="18" charset="0"/>
                </a:rPr>
                <a:t>2</a:t>
              </a:r>
              <a:endParaRPr lang="en-US" sz="1200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26528363" y="3134622"/>
              <a:ext cx="175106" cy="175106"/>
            </a:xfrm>
            <a:prstGeom prst="ellipse">
              <a:avLst/>
            </a:prstGeom>
            <a:solidFill>
              <a:srgbClr val="C47C16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Garamond" panose="02020404030301010803" pitchFamily="18" charset="0"/>
                </a:rPr>
                <a:t>5</a:t>
              </a:r>
              <a:endParaRPr lang="en-US" sz="1200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25878925" y="3461963"/>
              <a:ext cx="175106" cy="175106"/>
            </a:xfrm>
            <a:prstGeom prst="ellipse">
              <a:avLst/>
            </a:prstGeom>
            <a:solidFill>
              <a:srgbClr val="C47C16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Garamond" panose="02020404030301010803" pitchFamily="18" charset="0"/>
                </a:rPr>
                <a:t>1</a:t>
              </a:r>
              <a:endParaRPr lang="en-US" sz="1200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25165972" y="3134622"/>
              <a:ext cx="175106" cy="175106"/>
            </a:xfrm>
            <a:prstGeom prst="ellipse">
              <a:avLst/>
            </a:prstGeom>
            <a:solidFill>
              <a:srgbClr val="C47C16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Garamond" panose="02020404030301010803" pitchFamily="18" charset="0"/>
                </a:rPr>
                <a:t>3</a:t>
              </a:r>
              <a:endParaRPr lang="en-US" sz="1200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0" y="6488668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7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707995" y="1626979"/>
            <a:ext cx="8107147" cy="3760803"/>
            <a:chOff x="18707995" y="1626979"/>
            <a:chExt cx="8107147" cy="3760803"/>
          </a:xfrm>
        </p:grpSpPr>
        <p:pic>
          <p:nvPicPr>
            <p:cNvPr id="53" name="Picture 52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07995" y="1626979"/>
              <a:ext cx="8107147" cy="3760803"/>
            </a:xfrm>
            <a:prstGeom prst="rect">
              <a:avLst/>
            </a:prstGeom>
          </p:spPr>
        </p:pic>
        <p:sp>
          <p:nvSpPr>
            <p:cNvPr id="5" name="Freeform 4"/>
            <p:cNvSpPr/>
            <p:nvPr/>
          </p:nvSpPr>
          <p:spPr>
            <a:xfrm>
              <a:off x="20929600" y="2711450"/>
              <a:ext cx="4578350" cy="1828800"/>
            </a:xfrm>
            <a:custGeom>
              <a:avLst/>
              <a:gdLst>
                <a:gd name="connsiteX0" fmla="*/ 0 w 4578350"/>
                <a:gd name="connsiteY0" fmla="*/ 0 h 1828800"/>
                <a:gd name="connsiteX1" fmla="*/ 4578350 w 4578350"/>
                <a:gd name="connsiteY1" fmla="*/ 0 h 1828800"/>
                <a:gd name="connsiteX2" fmla="*/ 4578350 w 4578350"/>
                <a:gd name="connsiteY2" fmla="*/ 774700 h 1828800"/>
                <a:gd name="connsiteX3" fmla="*/ 3054350 w 4578350"/>
                <a:gd name="connsiteY3" fmla="*/ 774700 h 1828800"/>
                <a:gd name="connsiteX4" fmla="*/ 3054350 w 4578350"/>
                <a:gd name="connsiteY4" fmla="*/ 1828800 h 1828800"/>
                <a:gd name="connsiteX5" fmla="*/ 1543050 w 4578350"/>
                <a:gd name="connsiteY5" fmla="*/ 1828800 h 1828800"/>
                <a:gd name="connsiteX6" fmla="*/ 1543050 w 4578350"/>
                <a:gd name="connsiteY6" fmla="*/ 762000 h 1828800"/>
                <a:gd name="connsiteX7" fmla="*/ 12700 w 4578350"/>
                <a:gd name="connsiteY7" fmla="*/ 762000 h 1828800"/>
                <a:gd name="connsiteX8" fmla="*/ 0 w 4578350"/>
                <a:gd name="connsiteY8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8350" h="1828800">
                  <a:moveTo>
                    <a:pt x="0" y="0"/>
                  </a:moveTo>
                  <a:lnTo>
                    <a:pt x="4578350" y="0"/>
                  </a:lnTo>
                  <a:lnTo>
                    <a:pt x="4578350" y="774700"/>
                  </a:lnTo>
                  <a:lnTo>
                    <a:pt x="3054350" y="774700"/>
                  </a:lnTo>
                  <a:lnTo>
                    <a:pt x="3054350" y="1828800"/>
                  </a:lnTo>
                  <a:lnTo>
                    <a:pt x="1543050" y="1828800"/>
                  </a:lnTo>
                  <a:lnTo>
                    <a:pt x="1543050" y="762000"/>
                  </a:lnTo>
                  <a:lnTo>
                    <a:pt x="12700" y="7620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713957" y="304800"/>
            <a:ext cx="8130890" cy="5863771"/>
            <a:chOff x="18713957" y="931688"/>
            <a:chExt cx="8130890" cy="5236883"/>
          </a:xfrm>
        </p:grpSpPr>
        <p:pic>
          <p:nvPicPr>
            <p:cNvPr id="38" name="Picture 37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75" b="1291"/>
            <a:stretch/>
          </p:blipFill>
          <p:spPr>
            <a:xfrm>
              <a:off x="18713957" y="1756229"/>
              <a:ext cx="8130890" cy="4412342"/>
            </a:xfrm>
            <a:prstGeom prst="rect">
              <a:avLst/>
            </a:prstGeom>
          </p:spPr>
        </p:pic>
        <p:pic>
          <p:nvPicPr>
            <p:cNvPr id="39" name="Picture 3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726"/>
            <a:stretch/>
          </p:blipFill>
          <p:spPr>
            <a:xfrm>
              <a:off x="18713957" y="931688"/>
              <a:ext cx="8130890" cy="824541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b="1" dirty="0" smtClean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9411181" y="-72570"/>
            <a:ext cx="8486294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Gravity System </a:t>
            </a:r>
            <a:r>
              <a:rPr lang="en-US" sz="2400" dirty="0" smtClean="0"/>
              <a:t>– One-way slab w/ beams</a:t>
            </a:r>
            <a:endParaRPr lang="en-US" sz="2400" dirty="0"/>
          </a:p>
        </p:txBody>
      </p:sp>
      <p:sp>
        <p:nvSpPr>
          <p:cNvPr id="43" name="Content Placeholder 2"/>
          <p:cNvSpPr>
            <a:spLocks noGrp="1"/>
          </p:cNvSpPr>
          <p:nvPr>
            <p:ph sz="half" idx="1"/>
          </p:nvPr>
        </p:nvSpPr>
        <p:spPr>
          <a:xfrm>
            <a:off x="26925451" y="3217437"/>
            <a:ext cx="550091" cy="579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59’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9749856" y="6275183"/>
            <a:ext cx="6941285" cy="0"/>
          </a:xfrm>
          <a:prstGeom prst="straightConnector1">
            <a:avLst/>
          </a:prstGeom>
          <a:ln w="38100">
            <a:solidFill>
              <a:srgbClr val="C47C1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/>
          <p:cNvSpPr>
            <a:spLocks noGrp="1"/>
          </p:cNvSpPr>
          <p:nvPr>
            <p:ph sz="half" idx="1"/>
          </p:nvPr>
        </p:nvSpPr>
        <p:spPr>
          <a:xfrm>
            <a:off x="23026909" y="6191362"/>
            <a:ext cx="550091" cy="579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92’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6926508" y="1350688"/>
            <a:ext cx="20642" cy="4645666"/>
          </a:xfrm>
          <a:prstGeom prst="straightConnector1">
            <a:avLst/>
          </a:prstGeom>
          <a:ln w="38100">
            <a:solidFill>
              <a:srgbClr val="C47C1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8" t="3671" r="8340" b="9338"/>
          <a:stretch/>
        </p:blipFill>
        <p:spPr>
          <a:xfrm>
            <a:off x="15461615" y="1742388"/>
            <a:ext cx="2723950" cy="32446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03"/>
              <p:cNvSpPr txBox="1"/>
              <p:nvPr/>
            </p:nvSpPr>
            <p:spPr>
              <a:xfrm>
                <a:off x="12320807" y="4249048"/>
                <a:ext cx="1499590" cy="69402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lumMod val="5000"/>
                                      <a:lumOff val="95000"/>
                                    </a:schemeClr>
                                  </a:gs>
                                  <a:gs pos="74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83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100000">
                                    <a:schemeClr val="accent1">
                                      <a:lumMod val="30000"/>
                                      <a:lumOff val="70000"/>
                                    </a:schemeClr>
                                  </a:gs>
                                </a:gsLst>
                                <a:lin ang="5400000" scaled="1"/>
                              </a:gra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lumMod val="5000"/>
                                      <a:lumOff val="95000"/>
                                    </a:schemeClr>
                                  </a:gs>
                                  <a:gs pos="74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83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100000">
                                    <a:schemeClr val="accent1">
                                      <a:lumMod val="30000"/>
                                      <a:lumOff val="70000"/>
                                    </a:schemeClr>
                                  </a:gs>
                                </a:gsLst>
                                <a:lin ang="5400000" scaled="1"/>
                              </a:gra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lumMod val="5000"/>
                                      <a:lumOff val="95000"/>
                                    </a:schemeClr>
                                  </a:gs>
                                  <a:gs pos="74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83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100000">
                                    <a:schemeClr val="accent1">
                                      <a:lumMod val="30000"/>
                                      <a:lumOff val="70000"/>
                                    </a:schemeClr>
                                  </a:gs>
                                </a:gsLst>
                                <a:lin ang="5400000" scaled="1"/>
                              </a:gra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reqd</m:t>
                          </m:r>
                        </m:sub>
                      </m:sSub>
                      <m:r>
                        <a:rPr lang="en-US" sz="1600" i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accent1">
                                  <a:lumMod val="5000"/>
                                  <a:lumOff val="95000"/>
                                </a:schemeClr>
                              </a:gs>
                              <a:gs pos="74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83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100000">
                                <a:schemeClr val="accent1">
                                  <a:lumMod val="30000"/>
                                  <a:lumOff val="70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lumMod val="5000"/>
                                      <a:lumOff val="95000"/>
                                    </a:schemeClr>
                                  </a:gs>
                                  <a:gs pos="74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83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100000">
                                    <a:schemeClr val="accent1">
                                      <a:lumMod val="30000"/>
                                      <a:lumOff val="70000"/>
                                    </a:schemeClr>
                                  </a:gs>
                                </a:gsLst>
                                <a:lin ang="5400000" scaled="1"/>
                              </a:gra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i="0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lumMod val="5000"/>
                                      <a:lumOff val="95000"/>
                                    </a:schemeClr>
                                  </a:gs>
                                  <a:gs pos="74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83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100000">
                                    <a:schemeClr val="accent1">
                                      <a:lumMod val="30000"/>
                                      <a:lumOff val="70000"/>
                                    </a:schemeClr>
                                  </a:gs>
                                </a:gsLst>
                                <a:lin ang="5400000" scaled="1"/>
                              </a:gra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Mu</m:t>
                          </m:r>
                        </m:num>
                        <m:den>
                          <m:r>
                            <a:rPr lang="en-US" sz="1600" i="0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lumMod val="5000"/>
                                      <a:lumOff val="95000"/>
                                    </a:schemeClr>
                                  </a:gs>
                                  <a:gs pos="74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83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100000">
                                    <a:schemeClr val="accent1">
                                      <a:lumMod val="30000"/>
                                      <a:lumOff val="70000"/>
                                    </a:schemeClr>
                                  </a:gs>
                                </a:gsLst>
                                <a:lin ang="5400000" scaled="1"/>
                              </a:gra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lumMod val="5000"/>
                                      <a:lumOff val="95000"/>
                                    </a:schemeClr>
                                  </a:gs>
                                  <a:gs pos="74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83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100000">
                                    <a:schemeClr val="accent1">
                                      <a:lumMod val="30000"/>
                                      <a:lumOff val="70000"/>
                                    </a:schemeClr>
                                  </a:gs>
                                </a:gsLst>
                                <a:lin ang="5400000" scaled="1"/>
                              </a:gra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</m:den>
                      </m:f>
                    </m:oMath>
                  </m:oMathPara>
                </a14:m>
                <a:endParaRPr lang="en-US" sz="1600" dirty="0">
                  <a:ln>
                    <a:noFill/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dirty="0">
                    <a:ln>
                      <a:noFill/>
                    </a:ln>
                    <a:solidFill>
                      <a:schemeClr val="dk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dirty="0">
                    <a:ln>
                      <a:noFill/>
                    </a:ln>
                    <a:solidFill>
                      <a:schemeClr val="dk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5" name="Text 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0807" y="4249048"/>
                <a:ext cx="1499590" cy="6940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202"/>
              <p:cNvSpPr txBox="1"/>
              <p:nvPr/>
            </p:nvSpPr>
            <p:spPr>
              <a:xfrm>
                <a:off x="9820018" y="4422604"/>
                <a:ext cx="2671445" cy="35306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accent1">
                                  <a:lumMod val="5000"/>
                                  <a:lumOff val="95000"/>
                                </a:schemeClr>
                              </a:gs>
                              <a:gs pos="74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83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100000">
                                <a:schemeClr val="accent1">
                                  <a:lumMod val="30000"/>
                                  <a:lumOff val="70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m:rPr>
                          <m:sty m:val="p"/>
                        </m:rPr>
                        <a:rPr lang="en-US" sz="1600" i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accent1">
                                  <a:lumMod val="5000"/>
                                  <a:lumOff val="95000"/>
                                </a:schemeClr>
                              </a:gs>
                              <a:gs pos="74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83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100000">
                                <a:schemeClr val="accent1">
                                  <a:lumMod val="30000"/>
                                  <a:lumOff val="70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Mu</m:t>
                      </m:r>
                      <m:r>
                        <a:rPr lang="en-US" sz="1600" i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accent1">
                                  <a:lumMod val="5000"/>
                                  <a:lumOff val="95000"/>
                                </a:schemeClr>
                              </a:gs>
                              <a:gs pos="74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83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100000">
                                <a:schemeClr val="accent1">
                                  <a:lumMod val="30000"/>
                                  <a:lumOff val="70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1600" i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schemeClr val="accent1">
                                  <a:lumMod val="5000"/>
                                  <a:lumOff val="95000"/>
                                </a:schemeClr>
                              </a:gs>
                              <a:gs pos="74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83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100000">
                                <a:schemeClr val="accent1">
                                  <a:lumMod val="30000"/>
                                  <a:lumOff val="70000"/>
                                </a:schemeClr>
                              </a:gs>
                            </a:gsLst>
                            <a:lin ang="5400000" scaled="1"/>
                          </a:gra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sSup>
                        <m:sSupPr>
                          <m:ctrlPr>
                            <a:rPr lang="en-US" sz="1600" i="1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lumMod val="5000"/>
                                      <a:lumOff val="95000"/>
                                    </a:schemeClr>
                                  </a:gs>
                                  <a:gs pos="74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83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100000">
                                    <a:schemeClr val="accent1">
                                      <a:lumMod val="30000"/>
                                      <a:lumOff val="70000"/>
                                    </a:schemeClr>
                                  </a:gs>
                                </a:gsLst>
                                <a:lin ang="5400000" scaled="1"/>
                              </a:gra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i="0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lumMod val="5000"/>
                                      <a:lumOff val="95000"/>
                                    </a:schemeClr>
                                  </a:gs>
                                  <a:gs pos="74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83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100000">
                                    <a:schemeClr val="accent1">
                                      <a:lumMod val="30000"/>
                                      <a:lumOff val="70000"/>
                                    </a:schemeClr>
                                  </a:gs>
                                </a:gsLst>
                                <a:lin ang="5400000" scaled="1"/>
                              </a:gra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  <m:sup>
                          <m:r>
                            <a:rPr lang="en-US" sz="1600" i="0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lumMod val="5000"/>
                                      <a:lumOff val="95000"/>
                                    </a:schemeClr>
                                  </a:gs>
                                  <a:gs pos="74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83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100000">
                                    <a:schemeClr val="accent1">
                                      <a:lumMod val="30000"/>
                                      <a:lumOff val="70000"/>
                                    </a:schemeClr>
                                  </a:gs>
                                </a:gsLst>
                                <a:lin ang="5400000" scaled="1"/>
                              </a:gra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100" dirty="0">
                  <a:ln>
                    <a:noFill/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dirty="0"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6" name="Text 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0018" y="4422604"/>
                <a:ext cx="2671445" cy="35306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9569956" y="1972126"/>
            <a:ext cx="8564172" cy="5419726"/>
            <a:chOff x="9569956" y="1972126"/>
            <a:chExt cx="8564172" cy="5419726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9569956" y="1972126"/>
              <a:ext cx="8564172" cy="541972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Beam Design cont.</a:t>
              </a:r>
            </a:p>
            <a:p>
              <a:pPr lvl="1"/>
              <a:r>
                <a:rPr lang="en-US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Beam dimensions</a:t>
              </a:r>
            </a:p>
            <a:p>
              <a:pPr lvl="2"/>
              <a:r>
                <a:rPr lang="en-US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Beam</a:t>
              </a:r>
            </a:p>
            <a:p>
              <a:pPr lvl="2"/>
              <a:r>
                <a:rPr lang="en-US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girder	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1420744" y="2711450"/>
              <a:ext cx="1781676" cy="694029"/>
              <a:chOff x="11420744" y="2711450"/>
              <a:chExt cx="1781676" cy="6940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 Box 203"/>
                  <p:cNvSpPr txBox="1"/>
                  <p:nvPr/>
                </p:nvSpPr>
                <p:spPr>
                  <a:xfrm>
                    <a:off x="11702830" y="2711450"/>
                    <a:ext cx="1499590" cy="694029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600" b="0" i="0" smtClean="0">
                            <a:ln>
                              <a:noFill/>
                            </a:ln>
                            <a:gradFill>
                              <a:gsLst>
                                <a:gs pos="0">
                                  <a:schemeClr val="accent1">
                                    <a:lumMod val="5000"/>
                                    <a:lumOff val="95000"/>
                                  </a:schemeClr>
                                </a:gs>
                                <a:gs pos="74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83000">
                                  <a:schemeClr val="accent1">
                                    <a:lumMod val="45000"/>
                                    <a:lumOff val="55000"/>
                                  </a:schemeClr>
                                </a:gs>
                                <a:gs pos="100000">
                                  <a:schemeClr val="accent1">
                                    <a:lumMod val="30000"/>
                                    <a:lumOff val="70000"/>
                                  </a:schemeClr>
                                </a:gs>
                              </a:gsLst>
                              <a:lin ang="5400000" scaled="1"/>
                            </a:gra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oMath>
                    </a14:m>
                    <a:r>
                      <a:rPr lang="en-US" sz="1600" dirty="0" smtClean="0">
                        <a:ln>
                          <a:noFill/>
                        </a:ln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latin typeface="Century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&lt;1.5b</a:t>
                    </a:r>
                  </a:p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600" dirty="0">
                        <a:ln>
                          <a:noFill/>
                        </a:ln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  <a:latin typeface="Century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1600" dirty="0" smtClean="0">
                        <a:ln>
                          <a:noFill/>
                        </a:ln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  <a:latin typeface="Century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&lt;2b</a:t>
                    </a:r>
                    <a:endParaRPr lang="en-US" sz="1600" dirty="0">
                      <a:ln>
                        <a:noFill/>
                      </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effectLst/>
                      <a:latin typeface="Century math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dirty="0">
                        <a:ln>
                          <a:gradFill>
                            <a:gsLst>
                              <a:gs pos="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  <a:gs pos="74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83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100000">
                                <a:schemeClr val="accent1">
                                  <a:lumMod val="30000"/>
                                  <a:lumOff val="70000"/>
                                </a:schemeClr>
                              </a:gs>
                            </a:gsLst>
                            <a:lin ang="5400000" scaled="1"/>
                          </a:gradFill>
                        </a:ln>
                        <a:noFill/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dirty="0">
                        <a:ln>
                          <a:gradFill>
                            <a:gsLst>
                              <a:gs pos="0">
                                <a:schemeClr val="accent1">
                                  <a:lumMod val="60000"/>
                                  <a:lumOff val="40000"/>
                                </a:schemeClr>
                              </a:gs>
                              <a:gs pos="74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83000">
                                <a:schemeClr val="accent1">
                                  <a:lumMod val="45000"/>
                                  <a:lumOff val="55000"/>
                                </a:schemeClr>
                              </a:gs>
                              <a:gs pos="100000">
                                <a:schemeClr val="accent1">
                                  <a:lumMod val="30000"/>
                                  <a:lumOff val="70000"/>
                                </a:schemeClr>
                              </a:gs>
                            </a:gsLst>
                            <a:lin ang="5400000" scaled="1"/>
                          </a:gradFill>
                        </a:ln>
                        <a:noFill/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</p:txBody>
              </p:sp>
            </mc:Choice>
            <mc:Fallback xmlns="">
              <p:sp>
                <p:nvSpPr>
                  <p:cNvPr id="17" name="Text Box 2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02830" y="2711450"/>
                    <a:ext cx="1499590" cy="69402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Arrow Connector 18"/>
              <p:cNvCxnSpPr/>
              <p:nvPr/>
            </p:nvCxnSpPr>
            <p:spPr>
              <a:xfrm>
                <a:off x="11420744" y="2896364"/>
                <a:ext cx="215900" cy="0"/>
              </a:xfrm>
              <a:prstGeom prst="straightConnector1">
                <a:avLst/>
              </a:prstGeom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11490594" y="3243601"/>
                <a:ext cx="215900" cy="0"/>
              </a:xfrm>
              <a:prstGeom prst="straightConnector1">
                <a:avLst/>
              </a:prstGeom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9942286" y="5715340"/>
            <a:ext cx="7955189" cy="1119686"/>
            <a:chOff x="9066019" y="5857875"/>
            <a:chExt cx="6423024" cy="675005"/>
          </a:xfrm>
        </p:grpSpPr>
        <p:grpSp>
          <p:nvGrpSpPr>
            <p:cNvPr id="32" name="Group 31"/>
            <p:cNvGrpSpPr/>
            <p:nvPr/>
          </p:nvGrpSpPr>
          <p:grpSpPr>
            <a:xfrm>
              <a:off x="9066019" y="5857875"/>
              <a:ext cx="6423024" cy="675005"/>
              <a:chOff x="0" y="0"/>
              <a:chExt cx="6423565" cy="675612"/>
            </a:xfrm>
            <a:no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 Box 204"/>
                  <p:cNvSpPr txBox="1"/>
                  <p:nvPr/>
                </p:nvSpPr>
                <p:spPr>
                  <a:xfrm>
                    <a:off x="0" y="0"/>
                    <a:ext cx="1508125" cy="593725"/>
                  </a:xfrm>
                  <a:prstGeom prst="rect">
                    <a:avLst/>
                  </a:prstGeom>
                  <a:grp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𝐴𝑠</m:t>
                              </m:r>
                            </m:e>
                            <m:sub>
                              <m: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𝑟𝑒𝑞𝑑</m:t>
                              </m:r>
                            </m:sub>
                          </m:sSub>
                          <m:r>
                            <a:rPr lang="en-US" sz="1400" i="1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lumMod val="5000"/>
                                      <a:lumOff val="95000"/>
                                    </a:schemeClr>
                                  </a:gs>
                                  <a:gs pos="74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83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100000">
                                    <a:schemeClr val="accent1">
                                      <a:lumMod val="30000"/>
                                      <a:lumOff val="70000"/>
                                    </a:schemeClr>
                                  </a:gs>
                                </a:gsLst>
                                <a:lin ang="5400000" scaled="1"/>
                              </a:gra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𝑀𝑢</m:t>
                              </m:r>
                            </m:num>
                            <m:den>
                              <m: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0.9</m:t>
                              </m:r>
                              <m: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𝑓𝑦𝑗𝑑</m:t>
                              </m:r>
                            </m:den>
                          </m:f>
                        </m:oMath>
                      </m:oMathPara>
                    </a14:m>
                    <a:endParaRPr lang="en-US" sz="1100" dirty="0">
                      <a:ln>
                        <a:noFill/>
                      </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 dirty="0">
                        <a:ln>
                          <a:noFill/>
                        </a:ln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</p:txBody>
              </p:sp>
            </mc:Choice>
            <mc:Fallback xmlns="">
              <p:sp>
                <p:nvSpPr>
                  <p:cNvPr id="33" name="Text Box 20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0"/>
                    <a:ext cx="1508125" cy="59372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 Box 206"/>
                  <p:cNvSpPr txBox="1"/>
                  <p:nvPr/>
                </p:nvSpPr>
                <p:spPr>
                  <a:xfrm>
                    <a:off x="2402006" y="40943"/>
                    <a:ext cx="913765" cy="593725"/>
                  </a:xfrm>
                  <a:prstGeom prst="rect">
                    <a:avLst/>
                  </a:prstGeom>
                  <a:grp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lumMod val="5000"/>
                                      <a:lumOff val="95000"/>
                                    </a:schemeClr>
                                  </a:gs>
                                  <a:gs pos="74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83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100000">
                                    <a:schemeClr val="accent1">
                                      <a:lumMod val="30000"/>
                                      <a:lumOff val="70000"/>
                                    </a:schemeClr>
                                  </a:gs>
                                </a:gsLst>
                                <a:lin ang="5400000" scaled="1"/>
                              </a:gra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1400" i="1" smtClean="0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lumMod val="5000"/>
                                      <a:lumOff val="95000"/>
                                    </a:schemeClr>
                                  </a:gs>
                                  <a:gs pos="74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83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100000">
                                    <a:schemeClr val="accent1">
                                      <a:lumMod val="30000"/>
                                      <a:lumOff val="70000"/>
                                    </a:schemeClr>
                                  </a:gs>
                                </a:gsLst>
                                <a:lin ang="5400000" scaled="1"/>
                              </a:gra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den>
                          </m:f>
                        </m:oMath>
                      </m:oMathPara>
                    </a14:m>
                    <a:endParaRPr lang="en-US" sz="1400" dirty="0">
                      <a:ln>
                        <a:noFill/>
                      </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400" dirty="0">
                        <a:ln>
                          <a:noFill/>
                        </a:ln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</p:txBody>
              </p:sp>
            </mc:Choice>
            <mc:Fallback xmlns="">
              <p:sp>
                <p:nvSpPr>
                  <p:cNvPr id="34" name="Text Box 2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2006" y="40943"/>
                    <a:ext cx="913765" cy="59372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 Box 205"/>
                  <p:cNvSpPr txBox="1"/>
                  <p:nvPr/>
                </p:nvSpPr>
                <p:spPr>
                  <a:xfrm>
                    <a:off x="1433015" y="6824"/>
                    <a:ext cx="1008561" cy="593725"/>
                  </a:xfrm>
                  <a:prstGeom prst="rect">
                    <a:avLst/>
                  </a:prstGeom>
                  <a:grp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lumMod val="5000"/>
                                      <a:lumOff val="95000"/>
                                    </a:schemeClr>
                                  </a:gs>
                                  <a:gs pos="74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83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100000">
                                    <a:schemeClr val="accent1">
                                      <a:lumMod val="30000"/>
                                      <a:lumOff val="70000"/>
                                    </a:schemeClr>
                                  </a:gs>
                                </a:gsLst>
                                <a:lin ang="5400000" scaled="1"/>
                              </a:gra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sz="1400" i="1" smtClean="0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lumMod val="5000"/>
                                      <a:lumOff val="95000"/>
                                    </a:schemeClr>
                                  </a:gs>
                                  <a:gs pos="74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83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100000">
                                    <a:schemeClr val="accent1">
                                      <a:lumMod val="30000"/>
                                      <a:lumOff val="70000"/>
                                    </a:schemeClr>
                                  </a:gs>
                                </a:gsLst>
                                <a:lin ang="5400000" scaled="1"/>
                              </a:gra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𝐴𝑠𝑓𝑦</m:t>
                              </m:r>
                            </m:num>
                            <m:den>
                              <m: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0.85</m:t>
                              </m:r>
                              <m: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𝑐𝑏</m:t>
                              </m:r>
                            </m:den>
                          </m:f>
                        </m:oMath>
                      </m:oMathPara>
                    </a14:m>
                    <a:endParaRPr lang="en-US" sz="1400" dirty="0">
                      <a:ln>
                        <a:noFill/>
                      </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400" dirty="0">
                        <a:ln>
                          <a:noFill/>
                        </a:ln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</p:txBody>
              </p:sp>
            </mc:Choice>
            <mc:Fallback xmlns="">
              <p:sp>
                <p:nvSpPr>
                  <p:cNvPr id="35" name="Text Box 2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33015" y="6824"/>
                    <a:ext cx="1008561" cy="59372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 Box 207"/>
                  <p:cNvSpPr txBox="1"/>
                  <p:nvPr/>
                </p:nvSpPr>
                <p:spPr>
                  <a:xfrm>
                    <a:off x="3186752" y="6824"/>
                    <a:ext cx="1709420" cy="593726"/>
                  </a:xfrm>
                  <a:prstGeom prst="rect">
                    <a:avLst/>
                  </a:prstGeom>
                  <a:grp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400" i="1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lumMod val="5000"/>
                                      <a:lumOff val="95000"/>
                                    </a:schemeClr>
                                  </a:gs>
                                  <a:gs pos="74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83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100000">
                                    <a:schemeClr val="accent1">
                                      <a:lumMod val="30000"/>
                                      <a:lumOff val="70000"/>
                                    </a:schemeClr>
                                  </a:gs>
                                </a:gsLst>
                                <a:lin ang="5400000" scaled="1"/>
                              </a:gra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=0.005&lt;</m:t>
                          </m:r>
                          <m:sSub>
                            <m:sSubPr>
                              <m:ctrlP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1400" i="1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lumMod val="5000"/>
                                      <a:lumOff val="95000"/>
                                    </a:schemeClr>
                                  </a:gs>
                                  <a:gs pos="74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83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100000">
                                    <a:schemeClr val="accent1">
                                      <a:lumMod val="30000"/>
                                      <a:lumOff val="70000"/>
                                    </a:schemeClr>
                                  </a:gs>
                                </a:gsLst>
                                <a:lin ang="5400000" scaled="1"/>
                              </a:gra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sz="1400" i="1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lumMod val="5000"/>
                                      <a:lumOff val="95000"/>
                                    </a:schemeClr>
                                  </a:gs>
                                  <a:gs pos="74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83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100000">
                                    <a:schemeClr val="accent1">
                                      <a:lumMod val="30000"/>
                                      <a:lumOff val="70000"/>
                                    </a:schemeClr>
                                  </a:gs>
                                </a:gsLst>
                                <a:lin ang="5400000" scaled="1"/>
                              </a:gra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400" dirty="0">
                      <a:ln>
                        <a:noFill/>
                      </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400" dirty="0">
                        <a:ln>
                          <a:noFill/>
                        </a:ln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</p:txBody>
              </p:sp>
            </mc:Choice>
            <mc:Fallback xmlns="">
              <p:sp>
                <p:nvSpPr>
                  <p:cNvPr id="36" name="Text Box 20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86752" y="6824"/>
                    <a:ext cx="1709420" cy="593726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 Box 208"/>
                  <p:cNvSpPr txBox="1"/>
                  <p:nvPr/>
                </p:nvSpPr>
                <p:spPr>
                  <a:xfrm>
                    <a:off x="4844955" y="81887"/>
                    <a:ext cx="1578610" cy="593725"/>
                  </a:xfrm>
                  <a:prstGeom prst="rect">
                    <a:avLst/>
                  </a:prstGeom>
                  <a:grp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lumMod val="5000"/>
                                      <a:lumOff val="95000"/>
                                    </a:schemeClr>
                                  </a:gs>
                                  <a:gs pos="74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83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100000">
                                    <a:schemeClr val="accent1">
                                      <a:lumMod val="30000"/>
                                      <a:lumOff val="70000"/>
                                    </a:schemeClr>
                                  </a:gs>
                                </a:gsLst>
                                <a:lin ang="5400000" scaled="1"/>
                              </a:gra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𝑖𝑓</m:t>
                          </m:r>
                          <m:r>
                            <a:rPr lang="en-US" sz="1400" i="1" smtClean="0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lumMod val="5000"/>
                                      <a:lumOff val="95000"/>
                                    </a:schemeClr>
                                  </a:gs>
                                  <a:gs pos="74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83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100000">
                                    <a:schemeClr val="accent1">
                                      <a:lumMod val="30000"/>
                                      <a:lumOff val="70000"/>
                                    </a:schemeClr>
                                  </a:gs>
                                </a:gsLst>
                                <a:lin ang="5400000" scaled="1"/>
                              </a:gra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1400" i="1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lumMod val="5000"/>
                                      <a:lumOff val="95000"/>
                                    </a:schemeClr>
                                  </a:gs>
                                  <a:gs pos="74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83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100000">
                                    <a:schemeClr val="accent1">
                                      <a:lumMod val="30000"/>
                                      <a:lumOff val="70000"/>
                                    </a:schemeClr>
                                  </a:gs>
                                </a:gsLst>
                                <a:lin ang="5400000" scaled="1"/>
                              </a:gra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400" i="1">
                                  <a:ln>
                                    <a:noFill/>
                                  </a:ln>
                                  <a:gradFill>
                                    <a:gsLst>
                                      <a:gs pos="0">
                                        <a:schemeClr val="accent1">
                                          <a:lumMod val="5000"/>
                                          <a:lumOff val="95000"/>
                                        </a:schemeClr>
                                      </a:gs>
                                      <a:gs pos="74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83000">
                                        <a:schemeClr val="accent1">
                                          <a:lumMod val="45000"/>
                                          <a:lumOff val="55000"/>
                                        </a:schemeClr>
                                      </a:gs>
                                      <a:gs pos="100000">
                                        <a:schemeClr val="accent1">
                                          <a:lumMod val="30000"/>
                                          <a:lumOff val="70000"/>
                                        </a:schemeClr>
                                      </a:gs>
                                    </a:gsLst>
                                    <a:lin ang="5400000" scaled="1"/>
                                  </a:gra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400" i="1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lumMod val="5000"/>
                                      <a:lumOff val="95000"/>
                                    </a:schemeClr>
                                  </a:gs>
                                  <a:gs pos="74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83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100000">
                                    <a:schemeClr val="accent1">
                                      <a:lumMod val="30000"/>
                                      <a:lumOff val="70000"/>
                                    </a:schemeClr>
                                  </a:gs>
                                </a:gsLst>
                                <a:lin ang="5400000" scaled="1"/>
                              </a:gra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∴</m:t>
                          </m:r>
                          <m:r>
                            <a:rPr lang="en-US" sz="1400" i="1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lumMod val="5000"/>
                                      <a:lumOff val="95000"/>
                                    </a:schemeClr>
                                  </a:gs>
                                  <a:gs pos="74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83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100000">
                                    <a:schemeClr val="accent1">
                                      <a:lumMod val="30000"/>
                                      <a:lumOff val="70000"/>
                                    </a:schemeClr>
                                  </a:gs>
                                </a:gsLst>
                                <a:lin ang="5400000" scaled="1"/>
                              </a:gra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𝜙</m:t>
                          </m:r>
                          <m:r>
                            <a:rPr lang="en-US" sz="1400" i="1">
                              <a:ln>
                                <a:noFill/>
                              </a:ln>
                              <a:gradFill>
                                <a:gsLst>
                                  <a:gs pos="0">
                                    <a:schemeClr val="accent1">
                                      <a:lumMod val="5000"/>
                                      <a:lumOff val="95000"/>
                                    </a:schemeClr>
                                  </a:gs>
                                  <a:gs pos="74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83000">
                                    <a:schemeClr val="accent1">
                                      <a:lumMod val="45000"/>
                                      <a:lumOff val="55000"/>
                                    </a:schemeClr>
                                  </a:gs>
                                  <a:gs pos="100000">
                                    <a:schemeClr val="accent1">
                                      <a:lumMod val="30000"/>
                                      <a:lumOff val="70000"/>
                                    </a:schemeClr>
                                  </a:gs>
                                </a:gsLst>
                                <a:lin ang="5400000" scaled="1"/>
                              </a:gra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=0.9</m:t>
                          </m:r>
                        </m:oMath>
                      </m:oMathPara>
                    </a14:m>
                    <a:endParaRPr lang="en-US" sz="1400" dirty="0">
                      <a:ln>
                        <a:noFill/>
                      </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400" dirty="0">
                        <a:ln>
                          <a:noFill/>
                        </a:ln>
                        <a:gradFill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lin ang="5400000" scaled="1"/>
                        </a:gradFill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</p:txBody>
              </p:sp>
            </mc:Choice>
            <mc:Fallback xmlns="">
              <p:sp>
                <p:nvSpPr>
                  <p:cNvPr id="37" name="Text Box 2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4955" y="81887"/>
                    <a:ext cx="1578610" cy="593725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0" name="Straight Arrow Connector 39"/>
              <p:cNvCxnSpPr/>
              <p:nvPr/>
            </p:nvCxnSpPr>
            <p:spPr>
              <a:xfrm>
                <a:off x="1344305" y="238836"/>
                <a:ext cx="146050" cy="0"/>
              </a:xfrm>
              <a:prstGeom prst="straightConnector1">
                <a:avLst/>
              </a:prstGeom>
              <a:grpFill/>
              <a:ln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2436125" y="225188"/>
                <a:ext cx="146050" cy="0"/>
              </a:xfrm>
              <a:prstGeom prst="straightConnector1">
                <a:avLst/>
              </a:prstGeom>
              <a:grpFill/>
              <a:ln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3125337" y="225188"/>
                <a:ext cx="146050" cy="0"/>
              </a:xfrm>
              <a:prstGeom prst="straightConnector1">
                <a:avLst/>
              </a:prstGeom>
              <a:grpFill/>
              <a:ln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4844955" y="225188"/>
                <a:ext cx="146050" cy="0"/>
              </a:xfrm>
              <a:prstGeom prst="straightConnector1">
                <a:avLst/>
              </a:prstGeom>
              <a:grpFill/>
              <a:ln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Arrow Connector 47"/>
            <p:cNvCxnSpPr/>
            <p:nvPr/>
          </p:nvCxnSpPr>
          <p:spPr>
            <a:xfrm>
              <a:off x="10424613" y="6038601"/>
              <a:ext cx="148599" cy="0"/>
            </a:xfrm>
            <a:prstGeom prst="straightConnector1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1499378" y="6038713"/>
              <a:ext cx="148599" cy="0"/>
            </a:xfrm>
            <a:prstGeom prst="straightConnector1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12191093" y="6043475"/>
              <a:ext cx="148599" cy="0"/>
            </a:xfrm>
            <a:prstGeom prst="straightConnector1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13875147" y="6038601"/>
              <a:ext cx="148599" cy="0"/>
            </a:xfrm>
            <a:prstGeom prst="straightConnector1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51"/>
          <p:cNvCxnSpPr/>
          <p:nvPr/>
        </p:nvCxnSpPr>
        <p:spPr>
          <a:xfrm>
            <a:off x="11874500" y="4596062"/>
            <a:ext cx="442234" cy="0"/>
          </a:xfrm>
          <a:prstGeom prst="straightConnector1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0" y="6488668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80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42" grpId="0" build="p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b="1" dirty="0" smtClean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9411181" y="-72570"/>
            <a:ext cx="8486294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Gravity System </a:t>
            </a:r>
            <a:r>
              <a:rPr lang="en-US" sz="2400" dirty="0" smtClean="0"/>
              <a:t>– Columns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4842" y="649383"/>
            <a:ext cx="6194431" cy="5682603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10337723" y="3249653"/>
            <a:ext cx="6633210" cy="1607185"/>
            <a:chOff x="0" y="0"/>
            <a:chExt cx="6633474" cy="1607185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2528"/>
              <a:ext cx="1276350" cy="1282700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381" y="112143"/>
              <a:ext cx="1416050" cy="140335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532" y="43132"/>
              <a:ext cx="1520190" cy="1523365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574" y="0"/>
              <a:ext cx="1612900" cy="160718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9569956" y="1972126"/>
            <a:ext cx="8564172" cy="5419726"/>
            <a:chOff x="9569956" y="1972126"/>
            <a:chExt cx="8564172" cy="5419726"/>
          </a:xfrm>
        </p:grpSpPr>
        <p:sp>
          <p:nvSpPr>
            <p:cNvPr id="67" name="Content Placeholder 2"/>
            <p:cNvSpPr txBox="1">
              <a:spLocks/>
            </p:cNvSpPr>
            <p:nvPr/>
          </p:nvSpPr>
          <p:spPr>
            <a:xfrm>
              <a:off x="9569956" y="1972126"/>
              <a:ext cx="8564172" cy="541972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Column Design</a:t>
              </a:r>
            </a:p>
            <a:p>
              <a:pPr lvl="1"/>
              <a:r>
                <a:rPr lang="en-US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CRSI Manual (Table 3-12)</a:t>
              </a:r>
            </a:p>
            <a:p>
              <a:pPr lvl="1"/>
              <a:r>
                <a:rPr lang="en-US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Checked for slenderness	not slender</a:t>
              </a:r>
            </a:p>
            <a:p>
              <a:pPr marL="457200" lvl="1" indent="0">
                <a:buNone/>
              </a:pPr>
              <a:endPara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13052240" y="2928528"/>
              <a:ext cx="215900" cy="0"/>
            </a:xfrm>
            <a:prstGeom prst="straightConnector1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4593735" y="3015085"/>
            <a:ext cx="2568391" cy="951197"/>
            <a:chOff x="24660410" y="2298456"/>
            <a:chExt cx="2568391" cy="951197"/>
          </a:xfrm>
        </p:grpSpPr>
        <p:sp>
          <p:nvSpPr>
            <p:cNvPr id="7" name="Rectangle 6"/>
            <p:cNvSpPr/>
            <p:nvPr/>
          </p:nvSpPr>
          <p:spPr>
            <a:xfrm>
              <a:off x="26532116" y="2298456"/>
              <a:ext cx="696685" cy="630072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6656849" y="2795043"/>
              <a:ext cx="447221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6656849" y="2496593"/>
              <a:ext cx="478971" cy="0"/>
            </a:xfrm>
            <a:prstGeom prst="line">
              <a:avLst/>
            </a:prstGeom>
            <a:ln w="2540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24660410" y="2317381"/>
              <a:ext cx="2200035" cy="93227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Capacity</a:t>
              </a:r>
            </a:p>
            <a:p>
              <a:pPr marL="0" indent="0" algn="ctr">
                <a:buNone/>
              </a:pPr>
              <a:r>
                <a:rPr lang="en-US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Load Being Seen</a:t>
              </a:r>
            </a:p>
            <a:p>
              <a:pPr marL="0" indent="0" algn="ctr">
                <a:buNone/>
              </a:pPr>
              <a:endPara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0" y="6488668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0570" y="5195181"/>
            <a:ext cx="4218316" cy="15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0970" y="1363430"/>
            <a:ext cx="8914824" cy="39729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b="1" dirty="0" smtClean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9411181" y="-72570"/>
            <a:ext cx="8486294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Gravity System </a:t>
            </a:r>
            <a:r>
              <a:rPr lang="en-US" sz="2400" dirty="0" smtClean="0"/>
              <a:t>– Columns</a:t>
            </a:r>
            <a:endParaRPr lang="en-US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569956" y="1972126"/>
            <a:ext cx="8564172" cy="5419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Column 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CRSI Manual (Table 3-12)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Checked for slenderness	not slender</a:t>
            </a:r>
          </a:p>
          <a:p>
            <a:pPr marL="457200" lvl="1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337723" y="3249653"/>
            <a:ext cx="6633210" cy="1607185"/>
            <a:chOff x="0" y="0"/>
            <a:chExt cx="6633474" cy="160718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2528"/>
              <a:ext cx="1276350" cy="12827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381" y="112143"/>
              <a:ext cx="1416050" cy="140335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532" y="43132"/>
              <a:ext cx="1520190" cy="152336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574" y="0"/>
              <a:ext cx="1612900" cy="1607185"/>
            </a:xfrm>
            <a:prstGeom prst="rect">
              <a:avLst/>
            </a:prstGeom>
          </p:spPr>
        </p:pic>
      </p:grpSp>
      <p:cxnSp>
        <p:nvCxnSpPr>
          <p:cNvPr id="25" name="Straight Arrow Connector 24"/>
          <p:cNvCxnSpPr/>
          <p:nvPr/>
        </p:nvCxnSpPr>
        <p:spPr>
          <a:xfrm>
            <a:off x="13061765" y="2928528"/>
            <a:ext cx="215900" cy="0"/>
          </a:xfrm>
          <a:prstGeom prst="straightConnector1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488668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0570" y="5195181"/>
            <a:ext cx="4218316" cy="15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b="1" dirty="0" smtClean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9416085" y="-59869"/>
            <a:ext cx="411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Lateral System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69956" y="1972126"/>
            <a:ext cx="8564172" cy="5419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 controlled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 Force Resisting Elements (LFRE) – Full Building Height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14” Shear Walls (N-S)</a:t>
            </a:r>
          </a:p>
          <a:p>
            <a:pPr lvl="2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(2) 17’ long</a:t>
            </a:r>
          </a:p>
          <a:p>
            <a:pPr lvl="2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(2) 10’ long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Concrete Moment Frames (E-W) </a:t>
            </a:r>
          </a:p>
          <a:p>
            <a:pPr lvl="2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(4) 59’ Long</a:t>
            </a:r>
          </a:p>
          <a:p>
            <a:pPr marL="457200" lvl="1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361" y="330748"/>
            <a:ext cx="7515050" cy="615895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0194096" y="2259330"/>
            <a:ext cx="6326587" cy="4074143"/>
            <a:chOff x="20672078" y="2675968"/>
            <a:chExt cx="5336727" cy="3436701"/>
          </a:xfrm>
        </p:grpSpPr>
        <p:sp>
          <p:nvSpPr>
            <p:cNvPr id="26" name="Rectangle 25"/>
            <p:cNvSpPr/>
            <p:nvPr/>
          </p:nvSpPr>
          <p:spPr>
            <a:xfrm rot="5400000">
              <a:off x="21851129" y="3909601"/>
              <a:ext cx="45719" cy="240382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0672079" y="2675968"/>
              <a:ext cx="5336726" cy="3436701"/>
              <a:chOff x="20672079" y="2675968"/>
              <a:chExt cx="5336726" cy="3436701"/>
            </a:xfrm>
          </p:grpSpPr>
          <p:sp>
            <p:nvSpPr>
              <p:cNvPr id="23" name="Rectangle 22"/>
              <p:cNvSpPr/>
              <p:nvPr/>
            </p:nvSpPr>
            <p:spPr>
              <a:xfrm rot="5400000">
                <a:off x="23317583" y="3421447"/>
                <a:ext cx="45719" cy="5336725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5400000">
                <a:off x="23317583" y="1002570"/>
                <a:ext cx="45719" cy="5336725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5400000">
                <a:off x="23317582" y="30465"/>
                <a:ext cx="45719" cy="5336725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5400000">
                <a:off x="25130678" y="4256250"/>
                <a:ext cx="45719" cy="1710528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30" name="Picture 2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4" b="12890"/>
          <a:stretch/>
        </p:blipFill>
        <p:spPr bwMode="auto">
          <a:xfrm>
            <a:off x="11753663" y="4965841"/>
            <a:ext cx="3935345" cy="17840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21734463" y="2238376"/>
            <a:ext cx="3375025" cy="3266907"/>
            <a:chOff x="21734463" y="2238376"/>
            <a:chExt cx="3375025" cy="3266907"/>
          </a:xfrm>
        </p:grpSpPr>
        <p:sp>
          <p:nvSpPr>
            <p:cNvPr id="21" name="Rectangle 20"/>
            <p:cNvSpPr/>
            <p:nvPr/>
          </p:nvSpPr>
          <p:spPr>
            <a:xfrm>
              <a:off x="23050151" y="4726814"/>
              <a:ext cx="104775" cy="77152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734463" y="2238376"/>
              <a:ext cx="104775" cy="124777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004713" y="2238376"/>
              <a:ext cx="104775" cy="124777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370624" y="4733758"/>
              <a:ext cx="104775" cy="77152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0" y="6488668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33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5202" y="945187"/>
            <a:ext cx="8460594" cy="50935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b="1" dirty="0" smtClean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9416085" y="-59869"/>
            <a:ext cx="411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Lateral System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488668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569956" y="1972126"/>
            <a:ext cx="8564172" cy="5419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 controlled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 Force Resisting Elements (LFRE) – Full Building Height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14” Shear Walls (N-S)</a:t>
            </a:r>
          </a:p>
          <a:p>
            <a:pPr lvl="2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(2) 17’ long</a:t>
            </a:r>
          </a:p>
          <a:p>
            <a:pPr lvl="2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(2) 10’ long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Concrete Moment Frames (E-W) </a:t>
            </a:r>
          </a:p>
          <a:p>
            <a:pPr lvl="2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(4) 59’ Long</a:t>
            </a:r>
          </a:p>
          <a:p>
            <a:pPr marL="457200" lvl="1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1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b="1" dirty="0" smtClean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8691412" y="1621490"/>
            <a:ext cx="7747396" cy="441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247884" y="874912"/>
            <a:ext cx="9049952" cy="2060175"/>
            <a:chOff x="18247884" y="874912"/>
            <a:chExt cx="9049952" cy="2060175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8247884" y="874912"/>
              <a:ext cx="9049952" cy="206017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lvl="1"/>
              <a:r>
                <a:rPr lang="en-US" sz="1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LED		Fluorescent &amp; Compact Fluorescent (CFL)</a:t>
              </a:r>
              <a:endPara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lvl="1"/>
              <a:r>
                <a:rPr lang="en-US" sz="1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Feasibility		20 - year cost comparison</a:t>
              </a:r>
              <a:endPara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9778699" y="1583016"/>
              <a:ext cx="215900" cy="0"/>
            </a:xfrm>
            <a:prstGeom prst="straightConnector1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0669514" y="2014816"/>
              <a:ext cx="215900" cy="0"/>
            </a:xfrm>
            <a:prstGeom prst="straightConnector1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4164428" y="3392906"/>
            <a:ext cx="3716874" cy="2862794"/>
            <a:chOff x="23273497" y="1467003"/>
            <a:chExt cx="3366621" cy="2767754"/>
          </a:xfrm>
        </p:grpSpPr>
        <p:pic>
          <p:nvPicPr>
            <p:cNvPr id="16" name="Picture 4" descr="http://www.groupemagma.ca/wp-content/uploads/shutterstock_12175261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73497" y="1467003"/>
              <a:ext cx="3366620" cy="25194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24457093" y="3923234"/>
              <a:ext cx="2183025" cy="31152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800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Courtesy of www.groupemagma.ca</a:t>
              </a:r>
              <a:endParaRPr lang="en-US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541949" y="3431874"/>
            <a:ext cx="3723767" cy="3051366"/>
            <a:chOff x="18869585" y="1467003"/>
            <a:chExt cx="3838498" cy="2981949"/>
          </a:xfrm>
        </p:grpSpPr>
        <p:pic>
          <p:nvPicPr>
            <p:cNvPr id="19" name="Picture 2" descr="http://www.girder-slab.com/images/features/gallery/1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9585" y="1467003"/>
              <a:ext cx="3822327" cy="25482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20118058" y="3765501"/>
              <a:ext cx="2590025" cy="6834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Courtesy of www.girder-slab.com</a:t>
              </a:r>
            </a:p>
          </p:txBody>
        </p:sp>
      </p:grpSp>
      <p:pic>
        <p:nvPicPr>
          <p:cNvPr id="22" name="Picture 2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0" t="12185" r="15085" b="42075"/>
          <a:stretch/>
        </p:blipFill>
        <p:spPr bwMode="auto">
          <a:xfrm>
            <a:off x="19222201" y="2660666"/>
            <a:ext cx="7382631" cy="3947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9144000" y="1332732"/>
            <a:ext cx="9049952" cy="27224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Detailed cost estimate/comparison</a:t>
            </a:r>
          </a:p>
          <a:p>
            <a:pPr lvl="1"/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schedule impacts</a:t>
            </a:r>
          </a:p>
          <a:p>
            <a:pPr marL="457200" lvl="1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3422301" y="4503305"/>
            <a:ext cx="699247" cy="6899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Title 5"/>
          <p:cNvSpPr txBox="1">
            <a:spLocks/>
          </p:cNvSpPr>
          <p:nvPr/>
        </p:nvSpPr>
        <p:spPr>
          <a:xfrm>
            <a:off x="9409493" y="-120643"/>
            <a:ext cx="8818945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Construction Management</a:t>
            </a:r>
            <a:endParaRPr lang="en-US" sz="2400" dirty="0"/>
          </a:p>
        </p:txBody>
      </p:sp>
      <p:sp>
        <p:nvSpPr>
          <p:cNvPr id="41" name="Title 5"/>
          <p:cNvSpPr txBox="1">
            <a:spLocks/>
          </p:cNvSpPr>
          <p:nvPr/>
        </p:nvSpPr>
        <p:spPr>
          <a:xfrm>
            <a:off x="18556199" y="-109366"/>
            <a:ext cx="8818945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Lighting Redesign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6488668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9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b="1" dirty="0" smtClean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9399387" y="-95250"/>
            <a:ext cx="6753891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Detailed Cost Estimate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9493435" y="0"/>
            <a:ext cx="9049952" cy="6686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300000"/>
              </a:lnSpc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30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 only</a:t>
            </a:r>
          </a:p>
          <a:p>
            <a:pPr>
              <a:lnSpc>
                <a:spcPct val="30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category</a:t>
            </a:r>
          </a:p>
          <a:p>
            <a:pPr>
              <a:lnSpc>
                <a:spcPct val="30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RS Means (Facilities Construction Cost Data - 2014 Edition)</a:t>
            </a:r>
          </a:p>
          <a:p>
            <a:pPr lvl="1">
              <a:lnSpc>
                <a:spcPct val="150000"/>
              </a:lnSpc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2822" y="2209801"/>
            <a:ext cx="7743886" cy="2444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38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433" y="1438274"/>
            <a:ext cx="8827479" cy="36763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b="1" dirty="0" smtClean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9423417" y="-66992"/>
            <a:ext cx="6753891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Estimates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484" y="1438274"/>
            <a:ext cx="9016016" cy="4675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6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34129" y="15525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9402" y="-93572"/>
            <a:ext cx="8233171" cy="1905000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Overview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6" name="Picture 4" descr="Pennsylvania Counties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997694"/>
            <a:ext cx="9035385" cy="5300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446" y="3621313"/>
            <a:ext cx="733427" cy="45839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6002000" y="6405487"/>
            <a:ext cx="2286000" cy="68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Courtesy of digital-topo-maps.com</a:t>
            </a:r>
            <a:endParaRPr lang="en-US" sz="800" dirty="0" smtClean="0">
              <a:solidFill>
                <a:schemeClr val="tx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33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8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4815E-6 -1.11111E-6 L -0.32627 -0.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4" y="-8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9433" y="1438274"/>
            <a:ext cx="8827479" cy="36763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b="1" dirty="0" smtClean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9423417" y="-66992"/>
            <a:ext cx="6753891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Estimates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484" y="1438274"/>
            <a:ext cx="9016016" cy="467594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8436293" y="1444625"/>
            <a:ext cx="8815222" cy="3669972"/>
            <a:chOff x="18436293" y="1444625"/>
            <a:chExt cx="8815222" cy="3669972"/>
          </a:xfrm>
        </p:grpSpPr>
        <p:sp>
          <p:nvSpPr>
            <p:cNvPr id="9" name="Rectangle 8"/>
            <p:cNvSpPr/>
            <p:nvPr/>
          </p:nvSpPr>
          <p:spPr>
            <a:xfrm>
              <a:off x="18439433" y="2863850"/>
              <a:ext cx="8802067" cy="2250747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436293" y="1444625"/>
              <a:ext cx="8815222" cy="152024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8436292" y="1619250"/>
            <a:ext cx="8792521" cy="124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442450" y="2857500"/>
            <a:ext cx="17799050" cy="857250"/>
          </a:xfrm>
          <a:custGeom>
            <a:avLst/>
            <a:gdLst>
              <a:gd name="connsiteX0" fmla="*/ 17697450 w 17697450"/>
              <a:gd name="connsiteY0" fmla="*/ 0 h 838200"/>
              <a:gd name="connsiteX1" fmla="*/ 17678400 w 17697450"/>
              <a:gd name="connsiteY1" fmla="*/ 838200 h 838200"/>
              <a:gd name="connsiteX2" fmla="*/ 0 w 17697450"/>
              <a:gd name="connsiteY2" fmla="*/ 838200 h 838200"/>
              <a:gd name="connsiteX3" fmla="*/ 9467850 w 17697450"/>
              <a:gd name="connsiteY3" fmla="*/ 19050 h 838200"/>
              <a:gd name="connsiteX4" fmla="*/ 17697450 w 17697450"/>
              <a:gd name="connsiteY4" fmla="*/ 0 h 838200"/>
              <a:gd name="connsiteX0" fmla="*/ 17773650 w 17773650"/>
              <a:gd name="connsiteY0" fmla="*/ 0 h 838200"/>
              <a:gd name="connsiteX1" fmla="*/ 17754600 w 17773650"/>
              <a:gd name="connsiteY1" fmla="*/ 838200 h 838200"/>
              <a:gd name="connsiteX2" fmla="*/ 0 w 17773650"/>
              <a:gd name="connsiteY2" fmla="*/ 813364 h 838200"/>
              <a:gd name="connsiteX3" fmla="*/ 9544050 w 17773650"/>
              <a:gd name="connsiteY3" fmla="*/ 19050 h 838200"/>
              <a:gd name="connsiteX4" fmla="*/ 17773650 w 17773650"/>
              <a:gd name="connsiteY4" fmla="*/ 0 h 838200"/>
              <a:gd name="connsiteX0" fmla="*/ 17799050 w 17799050"/>
              <a:gd name="connsiteY0" fmla="*/ 0 h 838200"/>
              <a:gd name="connsiteX1" fmla="*/ 17780000 w 17799050"/>
              <a:gd name="connsiteY1" fmla="*/ 838200 h 838200"/>
              <a:gd name="connsiteX2" fmla="*/ 0 w 17799050"/>
              <a:gd name="connsiteY2" fmla="*/ 819573 h 838200"/>
              <a:gd name="connsiteX3" fmla="*/ 9569450 w 17799050"/>
              <a:gd name="connsiteY3" fmla="*/ 19050 h 838200"/>
              <a:gd name="connsiteX4" fmla="*/ 17799050 w 17799050"/>
              <a:gd name="connsiteY4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99050" h="838200">
                <a:moveTo>
                  <a:pt x="17799050" y="0"/>
                </a:moveTo>
                <a:lnTo>
                  <a:pt x="17780000" y="838200"/>
                </a:lnTo>
                <a:lnTo>
                  <a:pt x="0" y="819573"/>
                </a:lnTo>
                <a:lnTo>
                  <a:pt x="9569450" y="19050"/>
                </a:lnTo>
                <a:lnTo>
                  <a:pt x="17799050" y="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3417" y="3682682"/>
            <a:ext cx="17846636" cy="24315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9433" y="1438274"/>
            <a:ext cx="8827479" cy="36763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b="1" dirty="0" smtClean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9423417" y="-66992"/>
            <a:ext cx="6753891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Estimates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8484" y="1438274"/>
            <a:ext cx="9016016" cy="467594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8436293" y="1444625"/>
            <a:ext cx="8815222" cy="3669972"/>
            <a:chOff x="18436293" y="1444625"/>
            <a:chExt cx="8815222" cy="3669972"/>
          </a:xfrm>
        </p:grpSpPr>
        <p:sp>
          <p:nvSpPr>
            <p:cNvPr id="9" name="Rectangle 8"/>
            <p:cNvSpPr/>
            <p:nvPr/>
          </p:nvSpPr>
          <p:spPr>
            <a:xfrm>
              <a:off x="18439433" y="2863850"/>
              <a:ext cx="8802067" cy="2250747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436293" y="1444625"/>
              <a:ext cx="8815222" cy="152024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8436292" y="1619250"/>
            <a:ext cx="8792521" cy="1244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442450" y="2857500"/>
            <a:ext cx="17799050" cy="857250"/>
          </a:xfrm>
          <a:custGeom>
            <a:avLst/>
            <a:gdLst>
              <a:gd name="connsiteX0" fmla="*/ 17697450 w 17697450"/>
              <a:gd name="connsiteY0" fmla="*/ 0 h 838200"/>
              <a:gd name="connsiteX1" fmla="*/ 17678400 w 17697450"/>
              <a:gd name="connsiteY1" fmla="*/ 838200 h 838200"/>
              <a:gd name="connsiteX2" fmla="*/ 0 w 17697450"/>
              <a:gd name="connsiteY2" fmla="*/ 838200 h 838200"/>
              <a:gd name="connsiteX3" fmla="*/ 9467850 w 17697450"/>
              <a:gd name="connsiteY3" fmla="*/ 19050 h 838200"/>
              <a:gd name="connsiteX4" fmla="*/ 17697450 w 17697450"/>
              <a:gd name="connsiteY4" fmla="*/ 0 h 838200"/>
              <a:gd name="connsiteX0" fmla="*/ 17773650 w 17773650"/>
              <a:gd name="connsiteY0" fmla="*/ 0 h 838200"/>
              <a:gd name="connsiteX1" fmla="*/ 17754600 w 17773650"/>
              <a:gd name="connsiteY1" fmla="*/ 838200 h 838200"/>
              <a:gd name="connsiteX2" fmla="*/ 0 w 17773650"/>
              <a:gd name="connsiteY2" fmla="*/ 813364 h 838200"/>
              <a:gd name="connsiteX3" fmla="*/ 9544050 w 17773650"/>
              <a:gd name="connsiteY3" fmla="*/ 19050 h 838200"/>
              <a:gd name="connsiteX4" fmla="*/ 17773650 w 17773650"/>
              <a:gd name="connsiteY4" fmla="*/ 0 h 838200"/>
              <a:gd name="connsiteX0" fmla="*/ 17799050 w 17799050"/>
              <a:gd name="connsiteY0" fmla="*/ 0 h 838200"/>
              <a:gd name="connsiteX1" fmla="*/ 17780000 w 17799050"/>
              <a:gd name="connsiteY1" fmla="*/ 838200 h 838200"/>
              <a:gd name="connsiteX2" fmla="*/ 0 w 17799050"/>
              <a:gd name="connsiteY2" fmla="*/ 819573 h 838200"/>
              <a:gd name="connsiteX3" fmla="*/ 9569450 w 17799050"/>
              <a:gd name="connsiteY3" fmla="*/ 19050 h 838200"/>
              <a:gd name="connsiteX4" fmla="*/ 17799050 w 17799050"/>
              <a:gd name="connsiteY4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99050" h="838200">
                <a:moveTo>
                  <a:pt x="17799050" y="0"/>
                </a:moveTo>
                <a:lnTo>
                  <a:pt x="17780000" y="838200"/>
                </a:lnTo>
                <a:lnTo>
                  <a:pt x="0" y="819573"/>
                </a:lnTo>
                <a:lnTo>
                  <a:pt x="9569450" y="19050"/>
                </a:lnTo>
                <a:lnTo>
                  <a:pt x="17799050" y="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3417" y="3682682"/>
            <a:ext cx="17846636" cy="24315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9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24367840" y="5105072"/>
            <a:ext cx="2892424" cy="232103"/>
          </a:xfrm>
          <a:custGeom>
            <a:avLst/>
            <a:gdLst>
              <a:gd name="connsiteX0" fmla="*/ 1890712 w 2933700"/>
              <a:gd name="connsiteY0" fmla="*/ 0 h 504825"/>
              <a:gd name="connsiteX1" fmla="*/ 2933700 w 2933700"/>
              <a:gd name="connsiteY1" fmla="*/ 0 h 504825"/>
              <a:gd name="connsiteX2" fmla="*/ 2895600 w 2933700"/>
              <a:gd name="connsiteY2" fmla="*/ 504825 h 504825"/>
              <a:gd name="connsiteX3" fmla="*/ 0 w 2933700"/>
              <a:gd name="connsiteY3" fmla="*/ 504825 h 504825"/>
              <a:gd name="connsiteX4" fmla="*/ 1890712 w 2933700"/>
              <a:gd name="connsiteY4" fmla="*/ 0 h 504825"/>
              <a:gd name="connsiteX0" fmla="*/ 1957387 w 2933700"/>
              <a:gd name="connsiteY0" fmla="*/ 0 h 514350"/>
              <a:gd name="connsiteX1" fmla="*/ 2933700 w 2933700"/>
              <a:gd name="connsiteY1" fmla="*/ 9525 h 514350"/>
              <a:gd name="connsiteX2" fmla="*/ 2895600 w 2933700"/>
              <a:gd name="connsiteY2" fmla="*/ 514350 h 514350"/>
              <a:gd name="connsiteX3" fmla="*/ 0 w 2933700"/>
              <a:gd name="connsiteY3" fmla="*/ 514350 h 514350"/>
              <a:gd name="connsiteX4" fmla="*/ 1957387 w 2933700"/>
              <a:gd name="connsiteY4" fmla="*/ 0 h 514350"/>
              <a:gd name="connsiteX0" fmla="*/ 1957387 w 2930525"/>
              <a:gd name="connsiteY0" fmla="*/ 0 h 514350"/>
              <a:gd name="connsiteX1" fmla="*/ 2930525 w 2930525"/>
              <a:gd name="connsiteY1" fmla="*/ 0 h 514350"/>
              <a:gd name="connsiteX2" fmla="*/ 2895600 w 2930525"/>
              <a:gd name="connsiteY2" fmla="*/ 514350 h 514350"/>
              <a:gd name="connsiteX3" fmla="*/ 0 w 2930525"/>
              <a:gd name="connsiteY3" fmla="*/ 514350 h 514350"/>
              <a:gd name="connsiteX4" fmla="*/ 1957387 w 2930525"/>
              <a:gd name="connsiteY4" fmla="*/ 0 h 514350"/>
              <a:gd name="connsiteX0" fmla="*/ 1966912 w 2940050"/>
              <a:gd name="connsiteY0" fmla="*/ 0 h 514350"/>
              <a:gd name="connsiteX1" fmla="*/ 2940050 w 2940050"/>
              <a:gd name="connsiteY1" fmla="*/ 0 h 514350"/>
              <a:gd name="connsiteX2" fmla="*/ 2905125 w 2940050"/>
              <a:gd name="connsiteY2" fmla="*/ 514350 h 514350"/>
              <a:gd name="connsiteX3" fmla="*/ 0 w 2940050"/>
              <a:gd name="connsiteY3" fmla="*/ 504825 h 514350"/>
              <a:gd name="connsiteX4" fmla="*/ 1966912 w 2940050"/>
              <a:gd name="connsiteY4" fmla="*/ 0 h 514350"/>
              <a:gd name="connsiteX0" fmla="*/ 1959768 w 2932906"/>
              <a:gd name="connsiteY0" fmla="*/ 0 h 514350"/>
              <a:gd name="connsiteX1" fmla="*/ 2932906 w 2932906"/>
              <a:gd name="connsiteY1" fmla="*/ 0 h 514350"/>
              <a:gd name="connsiteX2" fmla="*/ 2897981 w 2932906"/>
              <a:gd name="connsiteY2" fmla="*/ 514350 h 514350"/>
              <a:gd name="connsiteX3" fmla="*/ 0 w 2932906"/>
              <a:gd name="connsiteY3" fmla="*/ 507207 h 514350"/>
              <a:gd name="connsiteX4" fmla="*/ 1959768 w 2932906"/>
              <a:gd name="connsiteY4" fmla="*/ 0 h 514350"/>
              <a:gd name="connsiteX0" fmla="*/ 1959768 w 2932906"/>
              <a:gd name="connsiteY0" fmla="*/ 0 h 514350"/>
              <a:gd name="connsiteX1" fmla="*/ 2932906 w 2932906"/>
              <a:gd name="connsiteY1" fmla="*/ 0 h 514350"/>
              <a:gd name="connsiteX2" fmla="*/ 2897981 w 2932906"/>
              <a:gd name="connsiteY2" fmla="*/ 514350 h 514350"/>
              <a:gd name="connsiteX3" fmla="*/ 0 w 2932906"/>
              <a:gd name="connsiteY3" fmla="*/ 500063 h 514350"/>
              <a:gd name="connsiteX4" fmla="*/ 1959768 w 2932906"/>
              <a:gd name="connsiteY4" fmla="*/ 0 h 514350"/>
              <a:gd name="connsiteX0" fmla="*/ 1966911 w 2940049"/>
              <a:gd name="connsiteY0" fmla="*/ 0 h 514350"/>
              <a:gd name="connsiteX1" fmla="*/ 2940049 w 2940049"/>
              <a:gd name="connsiteY1" fmla="*/ 0 h 514350"/>
              <a:gd name="connsiteX2" fmla="*/ 2905124 w 2940049"/>
              <a:gd name="connsiteY2" fmla="*/ 514350 h 514350"/>
              <a:gd name="connsiteX3" fmla="*/ 0 w 2940049"/>
              <a:gd name="connsiteY3" fmla="*/ 497682 h 514350"/>
              <a:gd name="connsiteX4" fmla="*/ 1966911 w 2940049"/>
              <a:gd name="connsiteY4" fmla="*/ 0 h 514350"/>
              <a:gd name="connsiteX0" fmla="*/ 1922461 w 2895599"/>
              <a:gd name="connsiteY0" fmla="*/ 0 h 514350"/>
              <a:gd name="connsiteX1" fmla="*/ 2895599 w 2895599"/>
              <a:gd name="connsiteY1" fmla="*/ 0 h 514350"/>
              <a:gd name="connsiteX2" fmla="*/ 2860674 w 2895599"/>
              <a:gd name="connsiteY2" fmla="*/ 514350 h 514350"/>
              <a:gd name="connsiteX3" fmla="*/ 0 w 2895599"/>
              <a:gd name="connsiteY3" fmla="*/ 455465 h 514350"/>
              <a:gd name="connsiteX4" fmla="*/ 1922461 w 2895599"/>
              <a:gd name="connsiteY4" fmla="*/ 0 h 514350"/>
              <a:gd name="connsiteX0" fmla="*/ 1935161 w 2908299"/>
              <a:gd name="connsiteY0" fmla="*/ 0 h 514350"/>
              <a:gd name="connsiteX1" fmla="*/ 2908299 w 2908299"/>
              <a:gd name="connsiteY1" fmla="*/ 0 h 514350"/>
              <a:gd name="connsiteX2" fmla="*/ 2873374 w 2908299"/>
              <a:gd name="connsiteY2" fmla="*/ 514350 h 514350"/>
              <a:gd name="connsiteX3" fmla="*/ 0 w 2908299"/>
              <a:gd name="connsiteY3" fmla="*/ 441393 h 514350"/>
              <a:gd name="connsiteX4" fmla="*/ 1935161 w 2908299"/>
              <a:gd name="connsiteY4" fmla="*/ 0 h 514350"/>
              <a:gd name="connsiteX0" fmla="*/ 1925636 w 2898774"/>
              <a:gd name="connsiteY0" fmla="*/ 0 h 514350"/>
              <a:gd name="connsiteX1" fmla="*/ 2898774 w 2898774"/>
              <a:gd name="connsiteY1" fmla="*/ 0 h 514350"/>
              <a:gd name="connsiteX2" fmla="*/ 2863849 w 2898774"/>
              <a:gd name="connsiteY2" fmla="*/ 514350 h 514350"/>
              <a:gd name="connsiteX3" fmla="*/ 0 w 2898774"/>
              <a:gd name="connsiteY3" fmla="*/ 413250 h 514350"/>
              <a:gd name="connsiteX4" fmla="*/ 1925636 w 2898774"/>
              <a:gd name="connsiteY4" fmla="*/ 0 h 514350"/>
              <a:gd name="connsiteX0" fmla="*/ 1925636 w 2898774"/>
              <a:gd name="connsiteY0" fmla="*/ 0 h 514350"/>
              <a:gd name="connsiteX1" fmla="*/ 2898774 w 2898774"/>
              <a:gd name="connsiteY1" fmla="*/ 0 h 514350"/>
              <a:gd name="connsiteX2" fmla="*/ 2863849 w 2898774"/>
              <a:gd name="connsiteY2" fmla="*/ 514350 h 514350"/>
              <a:gd name="connsiteX3" fmla="*/ 0 w 2898774"/>
              <a:gd name="connsiteY3" fmla="*/ 420286 h 514350"/>
              <a:gd name="connsiteX4" fmla="*/ 1925636 w 2898774"/>
              <a:gd name="connsiteY4" fmla="*/ 0 h 514350"/>
              <a:gd name="connsiteX0" fmla="*/ 1922461 w 2895599"/>
              <a:gd name="connsiteY0" fmla="*/ 0 h 514350"/>
              <a:gd name="connsiteX1" fmla="*/ 2895599 w 2895599"/>
              <a:gd name="connsiteY1" fmla="*/ 0 h 514350"/>
              <a:gd name="connsiteX2" fmla="*/ 2860674 w 2895599"/>
              <a:gd name="connsiteY2" fmla="*/ 514350 h 514350"/>
              <a:gd name="connsiteX3" fmla="*/ 0 w 2895599"/>
              <a:gd name="connsiteY3" fmla="*/ 427322 h 514350"/>
              <a:gd name="connsiteX4" fmla="*/ 1922461 w 2895599"/>
              <a:gd name="connsiteY4" fmla="*/ 0 h 514350"/>
              <a:gd name="connsiteX0" fmla="*/ 1919286 w 2892424"/>
              <a:gd name="connsiteY0" fmla="*/ 0 h 514350"/>
              <a:gd name="connsiteX1" fmla="*/ 2892424 w 2892424"/>
              <a:gd name="connsiteY1" fmla="*/ 0 h 514350"/>
              <a:gd name="connsiteX2" fmla="*/ 2857499 w 2892424"/>
              <a:gd name="connsiteY2" fmla="*/ 514350 h 514350"/>
              <a:gd name="connsiteX3" fmla="*/ 0 w 2892424"/>
              <a:gd name="connsiteY3" fmla="*/ 434358 h 514350"/>
              <a:gd name="connsiteX4" fmla="*/ 1919286 w 2892424"/>
              <a:gd name="connsiteY4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2424" h="514350">
                <a:moveTo>
                  <a:pt x="1919286" y="0"/>
                </a:moveTo>
                <a:lnTo>
                  <a:pt x="2892424" y="0"/>
                </a:lnTo>
                <a:lnTo>
                  <a:pt x="2857499" y="514350"/>
                </a:lnTo>
                <a:lnTo>
                  <a:pt x="0" y="434358"/>
                </a:lnTo>
                <a:lnTo>
                  <a:pt x="1919286" y="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433" y="1438274"/>
            <a:ext cx="8827479" cy="36763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b="1" dirty="0" smtClean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9423417" y="-66992"/>
            <a:ext cx="6753891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Estimates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484" y="1438274"/>
            <a:ext cx="9016016" cy="4675945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18207039" y="5337175"/>
            <a:ext cx="782777" cy="1033463"/>
          </a:xfrm>
          <a:custGeom>
            <a:avLst/>
            <a:gdLst>
              <a:gd name="connsiteX0" fmla="*/ 0 w 776287"/>
              <a:gd name="connsiteY0" fmla="*/ 431006 h 1042988"/>
              <a:gd name="connsiteX1" fmla="*/ 776287 w 776287"/>
              <a:gd name="connsiteY1" fmla="*/ 0 h 1042988"/>
              <a:gd name="connsiteX2" fmla="*/ 776287 w 776287"/>
              <a:gd name="connsiteY2" fmla="*/ 1042988 h 1042988"/>
              <a:gd name="connsiteX3" fmla="*/ 4762 w 776287"/>
              <a:gd name="connsiteY3" fmla="*/ 773906 h 1042988"/>
              <a:gd name="connsiteX4" fmla="*/ 0 w 776287"/>
              <a:gd name="connsiteY4" fmla="*/ 431006 h 1042988"/>
              <a:gd name="connsiteX0" fmla="*/ 0 w 779462"/>
              <a:gd name="connsiteY0" fmla="*/ 418306 h 1030288"/>
              <a:gd name="connsiteX1" fmla="*/ 779462 w 779462"/>
              <a:gd name="connsiteY1" fmla="*/ 0 h 1030288"/>
              <a:gd name="connsiteX2" fmla="*/ 776287 w 779462"/>
              <a:gd name="connsiteY2" fmla="*/ 1030288 h 1030288"/>
              <a:gd name="connsiteX3" fmla="*/ 4762 w 779462"/>
              <a:gd name="connsiteY3" fmla="*/ 761206 h 1030288"/>
              <a:gd name="connsiteX4" fmla="*/ 0 w 779462"/>
              <a:gd name="connsiteY4" fmla="*/ 418306 h 1030288"/>
              <a:gd name="connsiteX0" fmla="*/ 0 w 782777"/>
              <a:gd name="connsiteY0" fmla="*/ 418306 h 1030288"/>
              <a:gd name="connsiteX1" fmla="*/ 779462 w 782777"/>
              <a:gd name="connsiteY1" fmla="*/ 0 h 1030288"/>
              <a:gd name="connsiteX2" fmla="*/ 782637 w 782777"/>
              <a:gd name="connsiteY2" fmla="*/ 1030288 h 1030288"/>
              <a:gd name="connsiteX3" fmla="*/ 4762 w 782777"/>
              <a:gd name="connsiteY3" fmla="*/ 761206 h 1030288"/>
              <a:gd name="connsiteX4" fmla="*/ 0 w 782777"/>
              <a:gd name="connsiteY4" fmla="*/ 418306 h 1030288"/>
              <a:gd name="connsiteX0" fmla="*/ 0 w 782777"/>
              <a:gd name="connsiteY0" fmla="*/ 418306 h 1033463"/>
              <a:gd name="connsiteX1" fmla="*/ 779462 w 782777"/>
              <a:gd name="connsiteY1" fmla="*/ 0 h 1033463"/>
              <a:gd name="connsiteX2" fmla="*/ 782637 w 782777"/>
              <a:gd name="connsiteY2" fmla="*/ 1033463 h 1033463"/>
              <a:gd name="connsiteX3" fmla="*/ 4762 w 782777"/>
              <a:gd name="connsiteY3" fmla="*/ 761206 h 1033463"/>
              <a:gd name="connsiteX4" fmla="*/ 0 w 782777"/>
              <a:gd name="connsiteY4" fmla="*/ 418306 h 103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777" h="1033463">
                <a:moveTo>
                  <a:pt x="0" y="418306"/>
                </a:moveTo>
                <a:lnTo>
                  <a:pt x="779462" y="0"/>
                </a:lnTo>
                <a:cubicBezTo>
                  <a:pt x="778404" y="343429"/>
                  <a:pt x="783695" y="690034"/>
                  <a:pt x="782637" y="1033463"/>
                </a:cubicBezTo>
                <a:lnTo>
                  <a:pt x="4762" y="761206"/>
                </a:lnTo>
                <a:cubicBezTo>
                  <a:pt x="3175" y="646906"/>
                  <a:pt x="1587" y="532606"/>
                  <a:pt x="0" y="418306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7450" y="5337175"/>
            <a:ext cx="2924586" cy="10604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53251" y="5295900"/>
            <a:ext cx="2908711" cy="11090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488668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7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4590" y="1511120"/>
            <a:ext cx="5769298" cy="49666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b="1" dirty="0" smtClean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9413035" y="-71527"/>
            <a:ext cx="6753891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Estimates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4591" y="3173356"/>
            <a:ext cx="5769298" cy="1437266"/>
          </a:xfrm>
          <a:prstGeom prst="rect">
            <a:avLst/>
          </a:prstGeom>
        </p:spPr>
      </p:pic>
      <p:sp>
        <p:nvSpPr>
          <p:cNvPr id="33" name="Title 5"/>
          <p:cNvSpPr txBox="1">
            <a:spLocks/>
          </p:cNvSpPr>
          <p:nvPr/>
        </p:nvSpPr>
        <p:spPr>
          <a:xfrm>
            <a:off x="19716791" y="558620"/>
            <a:ext cx="592586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u="sng" dirty="0" smtClean="0"/>
              <a:t>Steel</a:t>
            </a:r>
            <a:r>
              <a:rPr lang="en-US" sz="2400" dirty="0" smtClean="0"/>
              <a:t>						    	    </a:t>
            </a:r>
            <a:r>
              <a:rPr lang="en-US" sz="2400" u="sng" dirty="0" smtClean="0"/>
              <a:t>Concrete</a:t>
            </a:r>
            <a:endParaRPr lang="en-US" sz="2400" u="sng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8692586" y="1833473"/>
            <a:ext cx="3195864" cy="46799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Stimulants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Girder-Slab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Slim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 Consistency</a:t>
            </a:r>
            <a:endParaRPr lang="en-U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Setbacks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Erecting steel pieces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Welding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22912654" y="1833473"/>
            <a:ext cx="3401745" cy="46799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Stimulants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Simplified Load Path 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Fire-proofing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Thermal Properties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Setbacks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Locating a Contractor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Formwork/Curing time</a:t>
            </a:r>
          </a:p>
        </p:txBody>
      </p:sp>
      <p:sp>
        <p:nvSpPr>
          <p:cNvPr id="36" name="Title 5"/>
          <p:cNvSpPr txBox="1">
            <a:spLocks/>
          </p:cNvSpPr>
          <p:nvPr/>
        </p:nvSpPr>
        <p:spPr>
          <a:xfrm>
            <a:off x="18643522" y="0"/>
            <a:ext cx="6753891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Schedule Impacts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2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b="1" dirty="0" smtClean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702854" y="1438274"/>
            <a:ext cx="8564172" cy="5419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3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Simplify column layout</a:t>
            </a:r>
          </a:p>
          <a:p>
            <a:pPr>
              <a:lnSpc>
                <a:spcPct val="3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Maintain floor-to-ceiling height (AC Marriott standard 9’0”)</a:t>
            </a:r>
          </a:p>
          <a:p>
            <a:pPr>
              <a:lnSpc>
                <a:spcPct val="3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cost-efficient system</a:t>
            </a: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9413035" y="-71527"/>
            <a:ext cx="6753891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Goal Review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b="1" dirty="0" smtClean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702854" y="1438274"/>
            <a:ext cx="8564172" cy="5419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Simplify column layout</a:t>
            </a:r>
          </a:p>
          <a:p>
            <a:pPr>
              <a:lnSpc>
                <a:spcPct val="3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Maintain floor-to-ceiling height (AC Marriott standard 9’0”)</a:t>
            </a:r>
          </a:p>
          <a:p>
            <a:pPr>
              <a:lnSpc>
                <a:spcPct val="3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cost-efficient system</a:t>
            </a: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9413035" y="-71527"/>
            <a:ext cx="6753891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Goal Review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b="1" dirty="0" smtClean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702854" y="1438274"/>
            <a:ext cx="8564172" cy="5419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Simplify column layout</a:t>
            </a:r>
          </a:p>
          <a:p>
            <a:pPr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Maintain floor-to-ceiling height (AC Marriott standard 9’0”)</a:t>
            </a:r>
          </a:p>
          <a:p>
            <a:pPr>
              <a:lnSpc>
                <a:spcPct val="3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cost-efficient system</a:t>
            </a: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9413035" y="-71527"/>
            <a:ext cx="6753891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Goal Review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b="1" dirty="0" smtClean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702854" y="1438274"/>
            <a:ext cx="8564172" cy="5419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Simplify column layout</a:t>
            </a:r>
          </a:p>
          <a:p>
            <a:pPr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Maintain floor-to-ceiling height (AC Marriott standard 9’0”)</a:t>
            </a:r>
          </a:p>
          <a:p>
            <a:pPr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cost-efficient system</a:t>
            </a: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9413035" y="-71527"/>
            <a:ext cx="6753891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Goal Review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b="1" dirty="0" smtClean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9144001" y="-63500"/>
            <a:ext cx="9123026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573453" y="889000"/>
            <a:ext cx="8564172" cy="6019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Holbert Apple Associates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 Smith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Scott Molongoski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 Faculty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Hanagan, PhD, P.E.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 Sustersic, P.E.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Friends, Classmates &amp; Colleagues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3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b="1" dirty="0" smtClean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31115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9144000" y="0"/>
            <a:ext cx="9144000" cy="6837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dirty="0" smtClean="0"/>
              <a:t>Questions/Comments?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0880" y="941477"/>
            <a:ext cx="8759430" cy="495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0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197" r="1916"/>
          <a:stretch/>
        </p:blipFill>
        <p:spPr>
          <a:xfrm>
            <a:off x="18338621" y="4489488"/>
            <a:ext cx="2197819" cy="23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Pennsylvania Counties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997694"/>
            <a:ext cx="9035385" cy="5300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b="1" dirty="0" smtClean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19054591" y="6011168"/>
            <a:ext cx="284789" cy="284789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 rot="21001355">
            <a:off x="26827504" y="91733"/>
            <a:ext cx="524986" cy="741974"/>
            <a:chOff x="19864367" y="1563223"/>
            <a:chExt cx="524986" cy="741974"/>
          </a:xfrm>
        </p:grpSpPr>
        <p:grpSp>
          <p:nvGrpSpPr>
            <p:cNvPr id="25" name="Group 24"/>
            <p:cNvGrpSpPr/>
            <p:nvPr/>
          </p:nvGrpSpPr>
          <p:grpSpPr>
            <a:xfrm>
              <a:off x="19864367" y="1563223"/>
              <a:ext cx="524986" cy="526361"/>
              <a:chOff x="8439150" y="7851587"/>
              <a:chExt cx="5453062" cy="5467350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8439150" y="7851587"/>
                <a:ext cx="2726531" cy="5467350"/>
              </a:xfrm>
              <a:custGeom>
                <a:avLst/>
                <a:gdLst>
                  <a:gd name="connsiteX0" fmla="*/ 0 w 2724150"/>
                  <a:gd name="connsiteY0" fmla="*/ 5448300 h 5448300"/>
                  <a:gd name="connsiteX1" fmla="*/ 2724150 w 2724150"/>
                  <a:gd name="connsiteY1" fmla="*/ 0 h 5448300"/>
                  <a:gd name="connsiteX2" fmla="*/ 2686050 w 2724150"/>
                  <a:gd name="connsiteY2" fmla="*/ 3333750 h 5448300"/>
                  <a:gd name="connsiteX3" fmla="*/ 0 w 2724150"/>
                  <a:gd name="connsiteY3" fmla="*/ 5448300 h 5448300"/>
                  <a:gd name="connsiteX0" fmla="*/ 0 w 2724150"/>
                  <a:gd name="connsiteY0" fmla="*/ 5448300 h 5448300"/>
                  <a:gd name="connsiteX1" fmla="*/ 2724150 w 2724150"/>
                  <a:gd name="connsiteY1" fmla="*/ 0 h 5448300"/>
                  <a:gd name="connsiteX2" fmla="*/ 2714625 w 2724150"/>
                  <a:gd name="connsiteY2" fmla="*/ 3333750 h 5448300"/>
                  <a:gd name="connsiteX3" fmla="*/ 0 w 2724150"/>
                  <a:gd name="connsiteY3" fmla="*/ 5448300 h 5448300"/>
                  <a:gd name="connsiteX0" fmla="*/ 0 w 2726531"/>
                  <a:gd name="connsiteY0" fmla="*/ 5467350 h 5467350"/>
                  <a:gd name="connsiteX1" fmla="*/ 2726531 w 2726531"/>
                  <a:gd name="connsiteY1" fmla="*/ 0 h 5467350"/>
                  <a:gd name="connsiteX2" fmla="*/ 2714625 w 2726531"/>
                  <a:gd name="connsiteY2" fmla="*/ 3352800 h 5467350"/>
                  <a:gd name="connsiteX3" fmla="*/ 0 w 2726531"/>
                  <a:gd name="connsiteY3" fmla="*/ 5467350 h 546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6531" h="5467350">
                    <a:moveTo>
                      <a:pt x="0" y="5467350"/>
                    </a:moveTo>
                    <a:lnTo>
                      <a:pt x="2726531" y="0"/>
                    </a:lnTo>
                    <a:cubicBezTo>
                      <a:pt x="2722562" y="1117600"/>
                      <a:pt x="2718594" y="2235200"/>
                      <a:pt x="2714625" y="3352800"/>
                    </a:cubicBezTo>
                    <a:lnTo>
                      <a:pt x="0" y="5467350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 flipH="1">
                <a:off x="11165681" y="7851587"/>
                <a:ext cx="2726531" cy="5467350"/>
              </a:xfrm>
              <a:custGeom>
                <a:avLst/>
                <a:gdLst>
                  <a:gd name="connsiteX0" fmla="*/ 0 w 2724150"/>
                  <a:gd name="connsiteY0" fmla="*/ 5448300 h 5448300"/>
                  <a:gd name="connsiteX1" fmla="*/ 2724150 w 2724150"/>
                  <a:gd name="connsiteY1" fmla="*/ 0 h 5448300"/>
                  <a:gd name="connsiteX2" fmla="*/ 2686050 w 2724150"/>
                  <a:gd name="connsiteY2" fmla="*/ 3333750 h 5448300"/>
                  <a:gd name="connsiteX3" fmla="*/ 0 w 2724150"/>
                  <a:gd name="connsiteY3" fmla="*/ 5448300 h 5448300"/>
                  <a:gd name="connsiteX0" fmla="*/ 0 w 2724150"/>
                  <a:gd name="connsiteY0" fmla="*/ 5448300 h 5448300"/>
                  <a:gd name="connsiteX1" fmla="*/ 2724150 w 2724150"/>
                  <a:gd name="connsiteY1" fmla="*/ 0 h 5448300"/>
                  <a:gd name="connsiteX2" fmla="*/ 2714625 w 2724150"/>
                  <a:gd name="connsiteY2" fmla="*/ 3333750 h 5448300"/>
                  <a:gd name="connsiteX3" fmla="*/ 0 w 2724150"/>
                  <a:gd name="connsiteY3" fmla="*/ 5448300 h 5448300"/>
                  <a:gd name="connsiteX0" fmla="*/ 0 w 2726531"/>
                  <a:gd name="connsiteY0" fmla="*/ 5467350 h 5467350"/>
                  <a:gd name="connsiteX1" fmla="*/ 2726531 w 2726531"/>
                  <a:gd name="connsiteY1" fmla="*/ 0 h 5467350"/>
                  <a:gd name="connsiteX2" fmla="*/ 2714625 w 2726531"/>
                  <a:gd name="connsiteY2" fmla="*/ 3352800 h 5467350"/>
                  <a:gd name="connsiteX3" fmla="*/ 0 w 2726531"/>
                  <a:gd name="connsiteY3" fmla="*/ 5467350 h 546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6531" h="5467350">
                    <a:moveTo>
                      <a:pt x="0" y="5467350"/>
                    </a:moveTo>
                    <a:lnTo>
                      <a:pt x="2726531" y="0"/>
                    </a:lnTo>
                    <a:cubicBezTo>
                      <a:pt x="2722562" y="1117600"/>
                      <a:pt x="2718594" y="2235200"/>
                      <a:pt x="2714625" y="3352800"/>
                    </a:cubicBezTo>
                    <a:lnTo>
                      <a:pt x="0" y="546735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9944643" y="1905087"/>
              <a:ext cx="3412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dobe Devanagari" panose="02040503050201020203" pitchFamily="18" charset="0"/>
                  <a:ea typeface="Verdana" panose="020B0604030504040204" pitchFamily="34" charset="0"/>
                  <a:cs typeface="Adobe Devanagari" panose="02040503050201020203" pitchFamily="18" charset="0"/>
                </a:rPr>
                <a:t>N</a:t>
              </a:r>
              <a:endParaRPr lang="en-US" sz="2000" dirty="0">
                <a:latin typeface="Adobe Devanagari" panose="02040503050201020203" pitchFamily="18" charset="0"/>
                <a:ea typeface="Verdana" panose="020B0604030504040204" pitchFamily="34" charset="0"/>
                <a:cs typeface="Adobe Devanagari" panose="02040503050201020203" pitchFamily="18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17265650" y="4572000"/>
            <a:ext cx="1187450" cy="2165350"/>
          </a:xfrm>
          <a:custGeom>
            <a:avLst/>
            <a:gdLst>
              <a:gd name="connsiteX0" fmla="*/ 374650 w 1187450"/>
              <a:gd name="connsiteY0" fmla="*/ 742950 h 2165350"/>
              <a:gd name="connsiteX1" fmla="*/ 1187450 w 1187450"/>
              <a:gd name="connsiteY1" fmla="*/ 0 h 2165350"/>
              <a:gd name="connsiteX2" fmla="*/ 1187450 w 1187450"/>
              <a:gd name="connsiteY2" fmla="*/ 2165350 h 2165350"/>
              <a:gd name="connsiteX3" fmla="*/ 0 w 1187450"/>
              <a:gd name="connsiteY3" fmla="*/ 1295400 h 2165350"/>
              <a:gd name="connsiteX4" fmla="*/ 374650 w 1187450"/>
              <a:gd name="connsiteY4" fmla="*/ 742950 h 216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450" h="2165350">
                <a:moveTo>
                  <a:pt x="374650" y="742950"/>
                </a:moveTo>
                <a:lnTo>
                  <a:pt x="1187450" y="0"/>
                </a:lnTo>
                <a:lnTo>
                  <a:pt x="1187450" y="2165350"/>
                </a:lnTo>
                <a:lnTo>
                  <a:pt x="0" y="1295400"/>
                </a:lnTo>
                <a:lnTo>
                  <a:pt x="374650" y="74295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7259300" y="5343525"/>
            <a:ext cx="479425" cy="542925"/>
          </a:xfrm>
          <a:custGeom>
            <a:avLst/>
            <a:gdLst>
              <a:gd name="connsiteX0" fmla="*/ 3175 w 479425"/>
              <a:gd name="connsiteY0" fmla="*/ 301625 h 542925"/>
              <a:gd name="connsiteX1" fmla="*/ 85725 w 479425"/>
              <a:gd name="connsiteY1" fmla="*/ 244475 h 542925"/>
              <a:gd name="connsiteX2" fmla="*/ 0 w 479425"/>
              <a:gd name="connsiteY2" fmla="*/ 155575 h 542925"/>
              <a:gd name="connsiteX3" fmla="*/ 76200 w 479425"/>
              <a:gd name="connsiteY3" fmla="*/ 85725 h 542925"/>
              <a:gd name="connsiteX4" fmla="*/ 127000 w 479425"/>
              <a:gd name="connsiteY4" fmla="*/ 114300 h 542925"/>
              <a:gd name="connsiteX5" fmla="*/ 152400 w 479425"/>
              <a:gd name="connsiteY5" fmla="*/ 101600 h 542925"/>
              <a:gd name="connsiteX6" fmla="*/ 244475 w 479425"/>
              <a:gd name="connsiteY6" fmla="*/ 168275 h 542925"/>
              <a:gd name="connsiteX7" fmla="*/ 269875 w 479425"/>
              <a:gd name="connsiteY7" fmla="*/ 146050 h 542925"/>
              <a:gd name="connsiteX8" fmla="*/ 269875 w 479425"/>
              <a:gd name="connsiteY8" fmla="*/ 117475 h 542925"/>
              <a:gd name="connsiteX9" fmla="*/ 374650 w 479425"/>
              <a:gd name="connsiteY9" fmla="*/ 0 h 542925"/>
              <a:gd name="connsiteX10" fmla="*/ 469900 w 479425"/>
              <a:gd name="connsiteY10" fmla="*/ 38100 h 542925"/>
              <a:gd name="connsiteX11" fmla="*/ 479425 w 479425"/>
              <a:gd name="connsiteY11" fmla="*/ 88900 h 542925"/>
              <a:gd name="connsiteX12" fmla="*/ 431800 w 479425"/>
              <a:gd name="connsiteY12" fmla="*/ 152400 h 542925"/>
              <a:gd name="connsiteX13" fmla="*/ 454025 w 479425"/>
              <a:gd name="connsiteY13" fmla="*/ 174625 h 542925"/>
              <a:gd name="connsiteX14" fmla="*/ 381000 w 479425"/>
              <a:gd name="connsiteY14" fmla="*/ 238125 h 542925"/>
              <a:gd name="connsiteX15" fmla="*/ 323850 w 479425"/>
              <a:gd name="connsiteY15" fmla="*/ 288925 h 542925"/>
              <a:gd name="connsiteX16" fmla="*/ 206375 w 479425"/>
              <a:gd name="connsiteY16" fmla="*/ 361950 h 542925"/>
              <a:gd name="connsiteX17" fmla="*/ 212725 w 479425"/>
              <a:gd name="connsiteY17" fmla="*/ 419100 h 542925"/>
              <a:gd name="connsiteX18" fmla="*/ 219075 w 479425"/>
              <a:gd name="connsiteY18" fmla="*/ 457200 h 542925"/>
              <a:gd name="connsiteX19" fmla="*/ 200025 w 479425"/>
              <a:gd name="connsiteY19" fmla="*/ 488950 h 542925"/>
              <a:gd name="connsiteX20" fmla="*/ 133350 w 479425"/>
              <a:gd name="connsiteY20" fmla="*/ 495300 h 542925"/>
              <a:gd name="connsiteX21" fmla="*/ 98425 w 479425"/>
              <a:gd name="connsiteY21" fmla="*/ 542925 h 542925"/>
              <a:gd name="connsiteX22" fmla="*/ 69850 w 479425"/>
              <a:gd name="connsiteY22" fmla="*/ 508000 h 542925"/>
              <a:gd name="connsiteX23" fmla="*/ 44450 w 479425"/>
              <a:gd name="connsiteY23" fmla="*/ 514350 h 542925"/>
              <a:gd name="connsiteX24" fmla="*/ 12700 w 479425"/>
              <a:gd name="connsiteY24" fmla="*/ 504825 h 542925"/>
              <a:gd name="connsiteX25" fmla="*/ 9525 w 479425"/>
              <a:gd name="connsiteY25" fmla="*/ 473075 h 542925"/>
              <a:gd name="connsiteX26" fmla="*/ 41275 w 479425"/>
              <a:gd name="connsiteY26" fmla="*/ 393700 h 542925"/>
              <a:gd name="connsiteX27" fmla="*/ 3175 w 479425"/>
              <a:gd name="connsiteY27" fmla="*/ 3016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9425" h="542925">
                <a:moveTo>
                  <a:pt x="3175" y="301625"/>
                </a:moveTo>
                <a:lnTo>
                  <a:pt x="85725" y="244475"/>
                </a:lnTo>
                <a:lnTo>
                  <a:pt x="0" y="155575"/>
                </a:lnTo>
                <a:lnTo>
                  <a:pt x="76200" y="85725"/>
                </a:lnTo>
                <a:lnTo>
                  <a:pt x="127000" y="114300"/>
                </a:lnTo>
                <a:lnTo>
                  <a:pt x="152400" y="101600"/>
                </a:lnTo>
                <a:lnTo>
                  <a:pt x="244475" y="168275"/>
                </a:lnTo>
                <a:lnTo>
                  <a:pt x="269875" y="146050"/>
                </a:lnTo>
                <a:lnTo>
                  <a:pt x="269875" y="117475"/>
                </a:lnTo>
                <a:lnTo>
                  <a:pt x="374650" y="0"/>
                </a:lnTo>
                <a:lnTo>
                  <a:pt x="469900" y="38100"/>
                </a:lnTo>
                <a:lnTo>
                  <a:pt x="479425" y="88900"/>
                </a:lnTo>
                <a:lnTo>
                  <a:pt x="431800" y="152400"/>
                </a:lnTo>
                <a:lnTo>
                  <a:pt x="454025" y="174625"/>
                </a:lnTo>
                <a:lnTo>
                  <a:pt x="381000" y="238125"/>
                </a:lnTo>
                <a:lnTo>
                  <a:pt x="323850" y="288925"/>
                </a:lnTo>
                <a:lnTo>
                  <a:pt x="206375" y="361950"/>
                </a:lnTo>
                <a:lnTo>
                  <a:pt x="212725" y="419100"/>
                </a:lnTo>
                <a:lnTo>
                  <a:pt x="219075" y="457200"/>
                </a:lnTo>
                <a:lnTo>
                  <a:pt x="200025" y="488950"/>
                </a:lnTo>
                <a:lnTo>
                  <a:pt x="133350" y="495300"/>
                </a:lnTo>
                <a:lnTo>
                  <a:pt x="98425" y="542925"/>
                </a:lnTo>
                <a:lnTo>
                  <a:pt x="69850" y="508000"/>
                </a:lnTo>
                <a:lnTo>
                  <a:pt x="44450" y="514350"/>
                </a:lnTo>
                <a:lnTo>
                  <a:pt x="12700" y="504825"/>
                </a:lnTo>
                <a:lnTo>
                  <a:pt x="9525" y="473075"/>
                </a:lnTo>
                <a:lnTo>
                  <a:pt x="41275" y="393700"/>
                </a:lnTo>
                <a:lnTo>
                  <a:pt x="3175" y="301625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9225717" y="611243"/>
            <a:ext cx="1734920" cy="5506702"/>
          </a:xfrm>
          <a:custGeom>
            <a:avLst/>
            <a:gdLst>
              <a:gd name="connsiteX0" fmla="*/ 0 w 1389888"/>
              <a:gd name="connsiteY0" fmla="*/ 5347411 h 5347411"/>
              <a:gd name="connsiteX1" fmla="*/ 1389888 w 1389888"/>
              <a:gd name="connsiteY1" fmla="*/ 0 h 5347411"/>
              <a:gd name="connsiteX2" fmla="*/ 1389888 w 1389888"/>
              <a:gd name="connsiteY2" fmla="*/ 3562502 h 5347411"/>
              <a:gd name="connsiteX3" fmla="*/ 0 w 1389888"/>
              <a:gd name="connsiteY3" fmla="*/ 5347411 h 5347411"/>
              <a:gd name="connsiteX0" fmla="*/ 0 w 1456162"/>
              <a:gd name="connsiteY0" fmla="*/ 5347411 h 5347411"/>
              <a:gd name="connsiteX1" fmla="*/ 1389888 w 1456162"/>
              <a:gd name="connsiteY1" fmla="*/ 0 h 5347411"/>
              <a:gd name="connsiteX2" fmla="*/ 1456162 w 1456162"/>
              <a:gd name="connsiteY2" fmla="*/ 3528052 h 5347411"/>
              <a:gd name="connsiteX3" fmla="*/ 0 w 1456162"/>
              <a:gd name="connsiteY3" fmla="*/ 5347411 h 5347411"/>
              <a:gd name="connsiteX0" fmla="*/ 0 w 1456162"/>
              <a:gd name="connsiteY0" fmla="*/ 6354427 h 6354427"/>
              <a:gd name="connsiteX1" fmla="*/ 1442907 w 1456162"/>
              <a:gd name="connsiteY1" fmla="*/ 0 h 6354427"/>
              <a:gd name="connsiteX2" fmla="*/ 1456162 w 1456162"/>
              <a:gd name="connsiteY2" fmla="*/ 4535068 h 6354427"/>
              <a:gd name="connsiteX3" fmla="*/ 0 w 1456162"/>
              <a:gd name="connsiteY3" fmla="*/ 6354427 h 6354427"/>
              <a:gd name="connsiteX0" fmla="*/ 0 w 1458227"/>
              <a:gd name="connsiteY0" fmla="*/ 6410961 h 6410961"/>
              <a:gd name="connsiteX1" fmla="*/ 1457046 w 1458227"/>
              <a:gd name="connsiteY1" fmla="*/ 0 h 6410961"/>
              <a:gd name="connsiteX2" fmla="*/ 1456162 w 1458227"/>
              <a:gd name="connsiteY2" fmla="*/ 4591602 h 6410961"/>
              <a:gd name="connsiteX3" fmla="*/ 0 w 1458227"/>
              <a:gd name="connsiteY3" fmla="*/ 6410961 h 6410961"/>
              <a:gd name="connsiteX0" fmla="*/ 0 w 1922733"/>
              <a:gd name="connsiteY0" fmla="*/ 6410961 h 6410961"/>
              <a:gd name="connsiteX1" fmla="*/ 1457046 w 1922733"/>
              <a:gd name="connsiteY1" fmla="*/ 0 h 6410961"/>
              <a:gd name="connsiteX2" fmla="*/ 1922733 w 1922733"/>
              <a:gd name="connsiteY2" fmla="*/ 5694019 h 6410961"/>
              <a:gd name="connsiteX3" fmla="*/ 0 w 1922733"/>
              <a:gd name="connsiteY3" fmla="*/ 6410961 h 6410961"/>
              <a:gd name="connsiteX0" fmla="*/ 0 w 1924798"/>
              <a:gd name="connsiteY0" fmla="*/ 6128290 h 6128290"/>
              <a:gd name="connsiteX1" fmla="*/ 1923617 w 1924798"/>
              <a:gd name="connsiteY1" fmla="*/ 0 h 6128290"/>
              <a:gd name="connsiteX2" fmla="*/ 1922733 w 1924798"/>
              <a:gd name="connsiteY2" fmla="*/ 5411348 h 6128290"/>
              <a:gd name="connsiteX3" fmla="*/ 0 w 1924798"/>
              <a:gd name="connsiteY3" fmla="*/ 6128290 h 6128290"/>
              <a:gd name="connsiteX0" fmla="*/ 0 w 1931433"/>
              <a:gd name="connsiteY0" fmla="*/ 6128290 h 6128290"/>
              <a:gd name="connsiteX1" fmla="*/ 1930686 w 1931433"/>
              <a:gd name="connsiteY1" fmla="*/ 0 h 6128290"/>
              <a:gd name="connsiteX2" fmla="*/ 1922733 w 1931433"/>
              <a:gd name="connsiteY2" fmla="*/ 5411348 h 6128290"/>
              <a:gd name="connsiteX3" fmla="*/ 0 w 1931433"/>
              <a:gd name="connsiteY3" fmla="*/ 6128290 h 612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1433" h="6128290">
                <a:moveTo>
                  <a:pt x="0" y="6128290"/>
                </a:moveTo>
                <a:lnTo>
                  <a:pt x="1930686" y="0"/>
                </a:lnTo>
                <a:cubicBezTo>
                  <a:pt x="1935104" y="1511689"/>
                  <a:pt x="1918315" y="3899659"/>
                  <a:pt x="1922733" y="5411348"/>
                </a:cubicBezTo>
                <a:lnTo>
                  <a:pt x="0" y="612829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9209841" y="5469617"/>
            <a:ext cx="7455312" cy="660393"/>
          </a:xfrm>
          <a:custGeom>
            <a:avLst/>
            <a:gdLst>
              <a:gd name="connsiteX0" fmla="*/ 0 w 5537606"/>
              <a:gd name="connsiteY0" fmla="*/ 1799539 h 1799539"/>
              <a:gd name="connsiteX1" fmla="*/ 5537606 w 5537606"/>
              <a:gd name="connsiteY1" fmla="*/ 0 h 1799539"/>
              <a:gd name="connsiteX2" fmla="*/ 1404518 w 5537606"/>
              <a:gd name="connsiteY2" fmla="*/ 14631 h 1799539"/>
              <a:gd name="connsiteX3" fmla="*/ 0 w 5537606"/>
              <a:gd name="connsiteY3" fmla="*/ 1799539 h 1799539"/>
              <a:gd name="connsiteX0" fmla="*/ 0 w 6799100"/>
              <a:gd name="connsiteY0" fmla="*/ 1852556 h 1852556"/>
              <a:gd name="connsiteX1" fmla="*/ 6799100 w 6799100"/>
              <a:gd name="connsiteY1" fmla="*/ 0 h 1852556"/>
              <a:gd name="connsiteX2" fmla="*/ 1404518 w 6799100"/>
              <a:gd name="connsiteY2" fmla="*/ 67648 h 1852556"/>
              <a:gd name="connsiteX3" fmla="*/ 0 w 6799100"/>
              <a:gd name="connsiteY3" fmla="*/ 1852556 h 1852556"/>
              <a:gd name="connsiteX0" fmla="*/ 0 w 6799100"/>
              <a:gd name="connsiteY0" fmla="*/ 1852556 h 1852556"/>
              <a:gd name="connsiteX1" fmla="*/ 6799100 w 6799100"/>
              <a:gd name="connsiteY1" fmla="*/ 0 h 1852556"/>
              <a:gd name="connsiteX2" fmla="*/ 1478723 w 6799100"/>
              <a:gd name="connsiteY2" fmla="*/ 14631 h 1852556"/>
              <a:gd name="connsiteX3" fmla="*/ 0 w 6799100"/>
              <a:gd name="connsiteY3" fmla="*/ 1852556 h 1852556"/>
              <a:gd name="connsiteX0" fmla="*/ 0 w 6799100"/>
              <a:gd name="connsiteY0" fmla="*/ 1852556 h 1852556"/>
              <a:gd name="connsiteX1" fmla="*/ 6799100 w 6799100"/>
              <a:gd name="connsiteY1" fmla="*/ 0 h 1852556"/>
              <a:gd name="connsiteX2" fmla="*/ 1471656 w 6799100"/>
              <a:gd name="connsiteY2" fmla="*/ 14631 h 1852556"/>
              <a:gd name="connsiteX3" fmla="*/ 0 w 6799100"/>
              <a:gd name="connsiteY3" fmla="*/ 1852556 h 1852556"/>
              <a:gd name="connsiteX0" fmla="*/ 0 w 6799100"/>
              <a:gd name="connsiteY0" fmla="*/ 1852556 h 1852556"/>
              <a:gd name="connsiteX1" fmla="*/ 6799100 w 6799100"/>
              <a:gd name="connsiteY1" fmla="*/ 0 h 1852556"/>
              <a:gd name="connsiteX2" fmla="*/ 1966360 w 6799100"/>
              <a:gd name="connsiteY2" fmla="*/ 1117391 h 1852556"/>
              <a:gd name="connsiteX3" fmla="*/ 0 w 6799100"/>
              <a:gd name="connsiteY3" fmla="*/ 1852556 h 1852556"/>
              <a:gd name="connsiteX0" fmla="*/ 0 w 8297345"/>
              <a:gd name="connsiteY0" fmla="*/ 735165 h 735165"/>
              <a:gd name="connsiteX1" fmla="*/ 8297345 w 8297345"/>
              <a:gd name="connsiteY1" fmla="*/ 13645 h 735165"/>
              <a:gd name="connsiteX2" fmla="*/ 1966360 w 8297345"/>
              <a:gd name="connsiteY2" fmla="*/ 0 h 735165"/>
              <a:gd name="connsiteX3" fmla="*/ 0 w 8297345"/>
              <a:gd name="connsiteY3" fmla="*/ 735165 h 73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97345" h="735165">
                <a:moveTo>
                  <a:pt x="0" y="735165"/>
                </a:moveTo>
                <a:lnTo>
                  <a:pt x="8297345" y="13645"/>
                </a:lnTo>
                <a:lnTo>
                  <a:pt x="1966360" y="0"/>
                </a:lnTo>
                <a:lnTo>
                  <a:pt x="0" y="735165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936490" y="616995"/>
            <a:ext cx="5717306" cy="4890088"/>
            <a:chOff x="20936490" y="616995"/>
            <a:chExt cx="5717306" cy="4890088"/>
          </a:xfrm>
        </p:grpSpPr>
        <p:pic>
          <p:nvPicPr>
            <p:cNvPr id="7" name="Picture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6490" y="616995"/>
              <a:ext cx="5717306" cy="48900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23156072" y="2176651"/>
              <a:ext cx="1125881" cy="1022350"/>
            </a:xfrm>
            <a:prstGeom prst="rect">
              <a:avLst/>
            </a:prstGeom>
            <a:solidFill>
              <a:srgbClr val="FFFF00">
                <a:alpha val="82000"/>
              </a:srgbClr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 smtClean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Building Location</a:t>
              </a:r>
              <a:endParaRPr lang="en-US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22338623" y="2564716"/>
              <a:ext cx="1022350" cy="246221"/>
            </a:xfrm>
            <a:prstGeom prst="rect">
              <a:avLst/>
            </a:prstGeom>
            <a:solidFill>
              <a:srgbClr val="C47C16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Clarion St.</a:t>
              </a:r>
              <a:endParaRPr lang="en-U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5400000">
              <a:off x="24088432" y="2566918"/>
              <a:ext cx="1022350" cy="246221"/>
            </a:xfrm>
            <a:prstGeom prst="rect">
              <a:avLst/>
            </a:prstGeom>
            <a:solidFill>
              <a:srgbClr val="C47C16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13</a:t>
              </a:r>
              <a:r>
                <a:rPr lang="en-US" sz="1000" baseline="300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</a:t>
              </a:r>
              <a:r>
                <a:rPr lang="en-US" sz="10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St.</a:t>
              </a:r>
              <a:endParaRPr lang="en-U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156072" y="3306252"/>
              <a:ext cx="1022350" cy="246221"/>
            </a:xfrm>
            <a:prstGeom prst="rect">
              <a:avLst/>
            </a:prstGeom>
            <a:solidFill>
              <a:srgbClr val="C47C16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Florist St.</a:t>
              </a:r>
              <a:endParaRPr lang="en-U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6002000" y="6405487"/>
            <a:ext cx="2286000" cy="68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Courtesy of digital-topo-maps.com</a:t>
            </a:r>
            <a:endParaRPr lang="en-US" sz="800" dirty="0" smtClean="0">
              <a:solidFill>
                <a:schemeClr val="tx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25165050" y="6396649"/>
            <a:ext cx="2286000" cy="68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Courtesy of google maps</a:t>
            </a:r>
            <a:endParaRPr lang="en-US" sz="800" dirty="0" smtClean="0">
              <a:solidFill>
                <a:schemeClr val="tx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446" y="3621313"/>
            <a:ext cx="733427" cy="45839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0" y="6488668"/>
            <a:ext cx="33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9" grpId="0" animBg="1"/>
      <p:bldP spid="10" grpId="0" animBg="1"/>
      <p:bldP spid="11" grpId="0" animBg="1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b="1" dirty="0" smtClean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9144001" y="0"/>
            <a:ext cx="9123026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dirty="0" smtClean="0">
                <a:solidFill>
                  <a:srgbClr val="C47C16"/>
                </a:solidFill>
              </a:rPr>
              <a:t>APPENDIX</a:t>
            </a:r>
            <a:endParaRPr lang="en-US" sz="6000" dirty="0">
              <a:solidFill>
                <a:srgbClr val="C47C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  <a:noFill/>
        </p:spPr>
        <p:txBody>
          <a:bodyPr>
            <a:normAutofit lnSpcReduction="10000"/>
          </a:bodyPr>
          <a:lstStyle/>
          <a:p>
            <a:r>
              <a:rPr lang="en-US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b="1" dirty="0" smtClean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9413035" y="-71527"/>
            <a:ext cx="6753891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Lighting Redesign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259073" y="2551317"/>
            <a:ext cx="8913854" cy="3574967"/>
            <a:chOff x="0" y="0"/>
            <a:chExt cx="5649595" cy="226695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649595" cy="226568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06095" cy="226695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701" y="2570302"/>
            <a:ext cx="8991145" cy="37701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142" y="4373588"/>
            <a:ext cx="437033" cy="196683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6094822" y="256534"/>
            <a:ext cx="1906829" cy="2061033"/>
            <a:chOff x="0" y="0"/>
            <a:chExt cx="1705610" cy="184340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05610" cy="184340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4763" y="652463"/>
              <a:ext cx="557213" cy="218364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63" y="1128713"/>
              <a:ext cx="557213" cy="209232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63" y="1600200"/>
              <a:ext cx="557213" cy="209232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594142" y="258858"/>
            <a:ext cx="1939009" cy="2061033"/>
            <a:chOff x="0" y="0"/>
            <a:chExt cx="2300605" cy="244538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300605" cy="2445385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6824" y="893928"/>
              <a:ext cx="723331" cy="259308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1501254"/>
              <a:ext cx="730089" cy="243034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2149522"/>
              <a:ext cx="729615" cy="252484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55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  <a:noFill/>
        </p:spPr>
        <p:txBody>
          <a:bodyPr>
            <a:normAutofit lnSpcReduction="10000"/>
          </a:bodyPr>
          <a:lstStyle/>
          <a:p>
            <a:r>
              <a:rPr lang="en-US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b="1" dirty="0" smtClean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9413035" y="-71527"/>
            <a:ext cx="6753891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Lighting Redesign</a:t>
            </a:r>
            <a:endParaRPr lang="en-US" dirty="0"/>
          </a:p>
        </p:txBody>
      </p:sp>
      <p:pic>
        <p:nvPicPr>
          <p:cNvPr id="28" name="Picture 2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0" t="12185" r="15085" b="42075"/>
          <a:stretch/>
        </p:blipFill>
        <p:spPr bwMode="auto">
          <a:xfrm>
            <a:off x="9283711" y="1470723"/>
            <a:ext cx="8865661" cy="5229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 t="3543" r="729" b="4312"/>
          <a:stretch/>
        </p:blipFill>
        <p:spPr>
          <a:xfrm>
            <a:off x="19962117" y="217971"/>
            <a:ext cx="5806440" cy="9906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8411076" y="1470723"/>
            <a:ext cx="8883879" cy="5229692"/>
            <a:chOff x="0" y="0"/>
            <a:chExt cx="5729300" cy="3372758"/>
          </a:xfrm>
        </p:grpSpPr>
        <p:grpSp>
          <p:nvGrpSpPr>
            <p:cNvPr id="31" name="Group 30"/>
            <p:cNvGrpSpPr/>
            <p:nvPr/>
          </p:nvGrpSpPr>
          <p:grpSpPr>
            <a:xfrm>
              <a:off x="0" y="0"/>
              <a:ext cx="5729300" cy="3372758"/>
              <a:chOff x="0" y="0"/>
              <a:chExt cx="6465570" cy="3806190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6465570" cy="3806190"/>
              </a:xfrm>
              <a:prstGeom prst="rect">
                <a:avLst/>
              </a:prstGeom>
            </p:spPr>
          </p:pic>
          <p:grpSp>
            <p:nvGrpSpPr>
              <p:cNvPr id="34" name="Group 33"/>
              <p:cNvGrpSpPr/>
              <p:nvPr/>
            </p:nvGrpSpPr>
            <p:grpSpPr>
              <a:xfrm>
                <a:off x="3765550" y="1276350"/>
                <a:ext cx="156210" cy="2079551"/>
                <a:chOff x="0" y="0"/>
                <a:chExt cx="156210" cy="2079551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82550" y="38100"/>
                  <a:ext cx="0" cy="204145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5-Point Star 35"/>
                <p:cNvSpPr/>
                <p:nvPr/>
              </p:nvSpPr>
              <p:spPr>
                <a:xfrm>
                  <a:off x="0" y="0"/>
                  <a:ext cx="156210" cy="125095"/>
                </a:xfrm>
                <a:prstGeom prst="star5">
                  <a:avLst/>
                </a:prstGeom>
                <a:solidFill>
                  <a:srgbClr val="FFFF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2" name="Oval 31"/>
            <p:cNvSpPr/>
            <p:nvPr/>
          </p:nvSpPr>
          <p:spPr>
            <a:xfrm>
              <a:off x="2872596" y="759124"/>
              <a:ext cx="800455" cy="316634"/>
            </a:xfrm>
            <a:prstGeom prst="ellipse">
              <a:avLst/>
            </a:prstGeom>
            <a:solidFill>
              <a:schemeClr val="bg2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dirty="0">
                  <a:solidFill>
                    <a:schemeClr val="tx1"/>
                  </a:solidFill>
                  <a:effectLst/>
                  <a:latin typeface="Garamond" panose="020204040303010108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B.E.P.</a:t>
              </a:r>
              <a:endPara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3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b="1" dirty="0" smtClean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9144001" y="0"/>
            <a:ext cx="9123026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Presentation Overview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8409678" y="58828"/>
            <a:ext cx="9103236" cy="6849972"/>
            <a:chOff x="9135780" y="-4672"/>
            <a:chExt cx="9103236" cy="6849972"/>
          </a:xfrm>
        </p:grpSpPr>
        <p:sp>
          <p:nvSpPr>
            <p:cNvPr id="9" name="Rectangle 8"/>
            <p:cNvSpPr/>
            <p:nvPr/>
          </p:nvSpPr>
          <p:spPr>
            <a:xfrm>
              <a:off x="9158513" y="8029"/>
              <a:ext cx="9080503" cy="1325471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35780" y="8030"/>
              <a:ext cx="797869" cy="6837269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138198" y="8031"/>
              <a:ext cx="358140" cy="6837269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38198" y="-4672"/>
              <a:ext cx="7400236" cy="715872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44000" y="0"/>
            <a:ext cx="9103236" cy="6849972"/>
            <a:chOff x="9135780" y="-4672"/>
            <a:chExt cx="9103236" cy="6849972"/>
          </a:xfrm>
        </p:grpSpPr>
        <p:sp>
          <p:nvSpPr>
            <p:cNvPr id="14" name="Rectangle 13"/>
            <p:cNvSpPr/>
            <p:nvPr/>
          </p:nvSpPr>
          <p:spPr>
            <a:xfrm>
              <a:off x="9158513" y="8029"/>
              <a:ext cx="9080503" cy="1325471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135780" y="8030"/>
              <a:ext cx="797869" cy="6837269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38198" y="8031"/>
              <a:ext cx="358140" cy="6837269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138198" y="-4672"/>
              <a:ext cx="7400236" cy="715872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11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b="1" dirty="0" smtClean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546"/>
          <a:stretch/>
        </p:blipFill>
        <p:spPr>
          <a:xfrm>
            <a:off x="9410700" y="391323"/>
            <a:ext cx="8648700" cy="6174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6" t="35419" r="35153" b="2076"/>
          <a:stretch/>
        </p:blipFill>
        <p:spPr>
          <a:xfrm>
            <a:off x="12520612" y="2293574"/>
            <a:ext cx="2541203" cy="4157063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4909801" y="6353741"/>
            <a:ext cx="3378200" cy="68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Courtesy of Google Earth &amp; HAA for Rendering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0936490" y="616995"/>
            <a:ext cx="5717306" cy="4890088"/>
            <a:chOff x="20936490" y="616995"/>
            <a:chExt cx="5717306" cy="4890088"/>
          </a:xfrm>
        </p:grpSpPr>
        <p:pic>
          <p:nvPicPr>
            <p:cNvPr id="17" name="Picture 1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6490" y="616995"/>
              <a:ext cx="5717306" cy="48900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23156072" y="2176651"/>
              <a:ext cx="1125881" cy="1022350"/>
            </a:xfrm>
            <a:prstGeom prst="rect">
              <a:avLst/>
            </a:prstGeom>
            <a:solidFill>
              <a:srgbClr val="FFFF00">
                <a:alpha val="82000"/>
              </a:srgbClr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 smtClean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Building Location</a:t>
              </a:r>
              <a:endParaRPr lang="en-US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22338623" y="2564716"/>
              <a:ext cx="1022350" cy="246221"/>
            </a:xfrm>
            <a:prstGeom prst="rect">
              <a:avLst/>
            </a:prstGeom>
            <a:solidFill>
              <a:srgbClr val="C47C16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Clarion St.</a:t>
              </a:r>
              <a:endParaRPr lang="en-U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5400000">
              <a:off x="24088432" y="2566918"/>
              <a:ext cx="1022350" cy="246221"/>
            </a:xfrm>
            <a:prstGeom prst="rect">
              <a:avLst/>
            </a:prstGeom>
            <a:solidFill>
              <a:srgbClr val="C47C16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13</a:t>
              </a:r>
              <a:r>
                <a:rPr lang="en-US" sz="1000" baseline="300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</a:t>
              </a:r>
              <a:r>
                <a:rPr lang="en-US" sz="10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St.</a:t>
              </a:r>
              <a:endParaRPr lang="en-U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156072" y="3306252"/>
              <a:ext cx="1022350" cy="246221"/>
            </a:xfrm>
            <a:prstGeom prst="rect">
              <a:avLst/>
            </a:prstGeom>
            <a:solidFill>
              <a:srgbClr val="C47C16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Florist St.</a:t>
              </a:r>
              <a:endParaRPr lang="en-U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257201" y="176712"/>
            <a:ext cx="2516825" cy="2111764"/>
            <a:chOff x="24080829" y="19657"/>
            <a:chExt cx="2516825" cy="2111764"/>
          </a:xfrm>
        </p:grpSpPr>
        <p:sp>
          <p:nvSpPr>
            <p:cNvPr id="23" name="Smiley Face 22"/>
            <p:cNvSpPr/>
            <p:nvPr/>
          </p:nvSpPr>
          <p:spPr>
            <a:xfrm>
              <a:off x="26079494" y="19657"/>
              <a:ext cx="518160" cy="518160"/>
            </a:xfrm>
            <a:prstGeom prst="smileyFac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stCxn id="23" idx="1"/>
            </p:cNvCxnSpPr>
            <p:nvPr/>
          </p:nvCxnSpPr>
          <p:spPr>
            <a:xfrm flipH="1">
              <a:off x="24080829" y="95540"/>
              <a:ext cx="2074548" cy="365745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3" idx="6"/>
            </p:cNvCxnSpPr>
            <p:nvPr/>
          </p:nvCxnSpPr>
          <p:spPr>
            <a:xfrm flipH="1">
              <a:off x="26555427" y="278737"/>
              <a:ext cx="42227" cy="1852684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 rot="21001355">
            <a:off x="26827504" y="91733"/>
            <a:ext cx="524986" cy="741974"/>
            <a:chOff x="19864367" y="1563223"/>
            <a:chExt cx="524986" cy="741974"/>
          </a:xfrm>
        </p:grpSpPr>
        <p:grpSp>
          <p:nvGrpSpPr>
            <p:cNvPr id="27" name="Group 26"/>
            <p:cNvGrpSpPr/>
            <p:nvPr/>
          </p:nvGrpSpPr>
          <p:grpSpPr>
            <a:xfrm>
              <a:off x="19864367" y="1563223"/>
              <a:ext cx="524986" cy="526361"/>
              <a:chOff x="8439150" y="7851587"/>
              <a:chExt cx="5453062" cy="5467350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8439150" y="7851587"/>
                <a:ext cx="2726531" cy="5467350"/>
              </a:xfrm>
              <a:custGeom>
                <a:avLst/>
                <a:gdLst>
                  <a:gd name="connsiteX0" fmla="*/ 0 w 2724150"/>
                  <a:gd name="connsiteY0" fmla="*/ 5448300 h 5448300"/>
                  <a:gd name="connsiteX1" fmla="*/ 2724150 w 2724150"/>
                  <a:gd name="connsiteY1" fmla="*/ 0 h 5448300"/>
                  <a:gd name="connsiteX2" fmla="*/ 2686050 w 2724150"/>
                  <a:gd name="connsiteY2" fmla="*/ 3333750 h 5448300"/>
                  <a:gd name="connsiteX3" fmla="*/ 0 w 2724150"/>
                  <a:gd name="connsiteY3" fmla="*/ 5448300 h 5448300"/>
                  <a:gd name="connsiteX0" fmla="*/ 0 w 2724150"/>
                  <a:gd name="connsiteY0" fmla="*/ 5448300 h 5448300"/>
                  <a:gd name="connsiteX1" fmla="*/ 2724150 w 2724150"/>
                  <a:gd name="connsiteY1" fmla="*/ 0 h 5448300"/>
                  <a:gd name="connsiteX2" fmla="*/ 2714625 w 2724150"/>
                  <a:gd name="connsiteY2" fmla="*/ 3333750 h 5448300"/>
                  <a:gd name="connsiteX3" fmla="*/ 0 w 2724150"/>
                  <a:gd name="connsiteY3" fmla="*/ 5448300 h 5448300"/>
                  <a:gd name="connsiteX0" fmla="*/ 0 w 2726531"/>
                  <a:gd name="connsiteY0" fmla="*/ 5467350 h 5467350"/>
                  <a:gd name="connsiteX1" fmla="*/ 2726531 w 2726531"/>
                  <a:gd name="connsiteY1" fmla="*/ 0 h 5467350"/>
                  <a:gd name="connsiteX2" fmla="*/ 2714625 w 2726531"/>
                  <a:gd name="connsiteY2" fmla="*/ 3352800 h 5467350"/>
                  <a:gd name="connsiteX3" fmla="*/ 0 w 2726531"/>
                  <a:gd name="connsiteY3" fmla="*/ 5467350 h 546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6531" h="5467350">
                    <a:moveTo>
                      <a:pt x="0" y="5467350"/>
                    </a:moveTo>
                    <a:lnTo>
                      <a:pt x="2726531" y="0"/>
                    </a:lnTo>
                    <a:cubicBezTo>
                      <a:pt x="2722562" y="1117600"/>
                      <a:pt x="2718594" y="2235200"/>
                      <a:pt x="2714625" y="3352800"/>
                    </a:cubicBezTo>
                    <a:lnTo>
                      <a:pt x="0" y="5467350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 flipH="1">
                <a:off x="11165681" y="7851587"/>
                <a:ext cx="2726531" cy="5467350"/>
              </a:xfrm>
              <a:custGeom>
                <a:avLst/>
                <a:gdLst>
                  <a:gd name="connsiteX0" fmla="*/ 0 w 2724150"/>
                  <a:gd name="connsiteY0" fmla="*/ 5448300 h 5448300"/>
                  <a:gd name="connsiteX1" fmla="*/ 2724150 w 2724150"/>
                  <a:gd name="connsiteY1" fmla="*/ 0 h 5448300"/>
                  <a:gd name="connsiteX2" fmla="*/ 2686050 w 2724150"/>
                  <a:gd name="connsiteY2" fmla="*/ 3333750 h 5448300"/>
                  <a:gd name="connsiteX3" fmla="*/ 0 w 2724150"/>
                  <a:gd name="connsiteY3" fmla="*/ 5448300 h 5448300"/>
                  <a:gd name="connsiteX0" fmla="*/ 0 w 2724150"/>
                  <a:gd name="connsiteY0" fmla="*/ 5448300 h 5448300"/>
                  <a:gd name="connsiteX1" fmla="*/ 2724150 w 2724150"/>
                  <a:gd name="connsiteY1" fmla="*/ 0 h 5448300"/>
                  <a:gd name="connsiteX2" fmla="*/ 2714625 w 2724150"/>
                  <a:gd name="connsiteY2" fmla="*/ 3333750 h 5448300"/>
                  <a:gd name="connsiteX3" fmla="*/ 0 w 2724150"/>
                  <a:gd name="connsiteY3" fmla="*/ 5448300 h 5448300"/>
                  <a:gd name="connsiteX0" fmla="*/ 0 w 2726531"/>
                  <a:gd name="connsiteY0" fmla="*/ 5467350 h 5467350"/>
                  <a:gd name="connsiteX1" fmla="*/ 2726531 w 2726531"/>
                  <a:gd name="connsiteY1" fmla="*/ 0 h 5467350"/>
                  <a:gd name="connsiteX2" fmla="*/ 2714625 w 2726531"/>
                  <a:gd name="connsiteY2" fmla="*/ 3352800 h 5467350"/>
                  <a:gd name="connsiteX3" fmla="*/ 0 w 2726531"/>
                  <a:gd name="connsiteY3" fmla="*/ 5467350 h 546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6531" h="5467350">
                    <a:moveTo>
                      <a:pt x="0" y="5467350"/>
                    </a:moveTo>
                    <a:lnTo>
                      <a:pt x="2726531" y="0"/>
                    </a:lnTo>
                    <a:cubicBezTo>
                      <a:pt x="2722562" y="1117600"/>
                      <a:pt x="2718594" y="2235200"/>
                      <a:pt x="2714625" y="3352800"/>
                    </a:cubicBezTo>
                    <a:lnTo>
                      <a:pt x="0" y="546735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9944643" y="1905087"/>
              <a:ext cx="3412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dobe Devanagari" panose="02040503050201020203" pitchFamily="18" charset="0"/>
                  <a:ea typeface="Verdana" panose="020B0604030504040204" pitchFamily="34" charset="0"/>
                  <a:cs typeface="Adobe Devanagari" panose="02040503050201020203" pitchFamily="18" charset="0"/>
                </a:rPr>
                <a:t>N</a:t>
              </a:r>
              <a:endParaRPr lang="en-US" sz="2000" dirty="0">
                <a:latin typeface="Adobe Devanagari" panose="02040503050201020203" pitchFamily="18" charset="0"/>
                <a:ea typeface="Verdana" panose="020B0604030504040204" pitchFamily="34" charset="0"/>
                <a:cs typeface="Adobe Devanagari" panose="02040503050201020203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6488668"/>
            <a:ext cx="33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0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b="1" dirty="0" smtClean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pic>
        <p:nvPicPr>
          <p:cNvPr id="7" name="Picture 2" descr="preview_16-07-20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1" r="27734"/>
          <a:stretch/>
        </p:blipFill>
        <p:spPr bwMode="auto">
          <a:xfrm>
            <a:off x="23963086" y="27120"/>
            <a:ext cx="3456941" cy="6815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9534714" y="-320227"/>
            <a:ext cx="7747396" cy="441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 uses (Built in 1946)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NFL Film Studio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Warner Bros. Distribution Center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Big Brothers Big Sisters’ Nat’l Headquarters (1984-2014)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360" y="2694397"/>
            <a:ext cx="6635010" cy="4143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6589276" y="6429451"/>
            <a:ext cx="1968817" cy="68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Courtesy of philly.curbed.com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6366849" y="6429451"/>
            <a:ext cx="1053178" cy="68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Courtesy of HAA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413205" y="868589"/>
            <a:ext cx="8714695" cy="5820222"/>
            <a:chOff x="18680584" y="728570"/>
            <a:chExt cx="6066971" cy="5700881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18680584" y="728570"/>
              <a:ext cx="6066971" cy="57008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>
                <a:buNone/>
              </a:pPr>
              <a:endPara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19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Residential Transient Hotel (R-1)</a:t>
              </a:r>
            </a:p>
            <a:p>
              <a:pPr lvl="1"/>
              <a:r>
                <a:rPr lang="en-US" sz="17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 1-B</a:t>
              </a:r>
            </a:p>
            <a:p>
              <a:pPr lvl="2"/>
              <a:r>
                <a:rPr lang="en-US" sz="15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Exterior Walls</a:t>
              </a:r>
            </a:p>
            <a:p>
              <a:pPr lvl="2"/>
              <a:r>
                <a:rPr lang="en-US" sz="15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Ceiling/Floor Separation	  2 HR.</a:t>
              </a:r>
              <a:endPara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lvl="2"/>
              <a:r>
                <a:rPr lang="en-US" sz="15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Structural Frame		</a:t>
              </a:r>
            </a:p>
            <a:p>
              <a:pPr lvl="2"/>
              <a:r>
                <a:rPr lang="en-US" sz="15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Ceiling/Roof Assembly		  1 HR.</a:t>
              </a:r>
            </a:p>
            <a:p>
              <a:r>
                <a:rPr lang="en-US" sz="19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192’</a:t>
              </a:r>
              <a:r>
                <a:rPr lang="en-US" sz="19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Above sidewalk grade</a:t>
              </a:r>
              <a:endParaRPr lang="en-US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lvl="1"/>
              <a:r>
                <a:rPr lang="en-US" sz="17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Garage + 14 levels above grade + </a:t>
              </a:r>
            </a:p>
            <a:p>
              <a:pPr marL="457200" lvl="1" indent="0">
                <a:buNone/>
              </a:pPr>
              <a:r>
                <a:rPr lang="en-US" sz="17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Penthouse+ Mech. Penthouse </a:t>
              </a:r>
            </a:p>
            <a:p>
              <a:r>
                <a:rPr lang="en-US" sz="19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107,680 SF</a:t>
              </a:r>
            </a:p>
            <a:p>
              <a:r>
                <a:rPr lang="en-US" sz="19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Proposed Construction: </a:t>
              </a:r>
            </a:p>
            <a:p>
              <a:pPr marL="0" indent="0">
                <a:buNone/>
              </a:pPr>
              <a:r>
                <a:rPr lang="en-US" sz="19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</a:t>
              </a:r>
              <a:r>
                <a:rPr lang="en-US" sz="19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Fall 15’- Summer 17’</a:t>
              </a:r>
              <a:endParaRPr lang="en-US" sz="1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US" sz="19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Features:</a:t>
              </a:r>
            </a:p>
            <a:p>
              <a:pPr lvl="1"/>
              <a:r>
                <a:rPr lang="en-US" sz="17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Valet parking via car lift</a:t>
              </a:r>
            </a:p>
            <a:p>
              <a:pPr lvl="1"/>
              <a:r>
                <a:rPr lang="en-US" sz="17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150 guest room units</a:t>
              </a:r>
            </a:p>
            <a:p>
              <a:pPr lvl="1"/>
              <a:r>
                <a:rPr lang="en-US" sz="17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Restaurant, Fitness Center &amp; Indoor Pool</a:t>
              </a:r>
            </a:p>
            <a:p>
              <a:pPr lvl="1"/>
              <a:r>
                <a:rPr lang="en-US" sz="17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Multiple Green Roofs (intensive &amp; Extensive)</a:t>
              </a: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20978651" y="1561249"/>
              <a:ext cx="879238" cy="110898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5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} </a:t>
              </a:r>
              <a:r>
                <a:rPr lang="en-US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</a:t>
              </a:r>
            </a:p>
          </p:txBody>
        </p:sp>
      </p:grpSp>
      <p:sp>
        <p:nvSpPr>
          <p:cNvPr id="15" name="Title 5"/>
          <p:cNvSpPr>
            <a:spLocks noGrp="1"/>
          </p:cNvSpPr>
          <p:nvPr>
            <p:ph type="title"/>
          </p:nvPr>
        </p:nvSpPr>
        <p:spPr>
          <a:xfrm>
            <a:off x="9393149" y="-81378"/>
            <a:ext cx="4114800" cy="1905000"/>
          </a:xfrm>
        </p:spPr>
        <p:txBody>
          <a:bodyPr/>
          <a:lstStyle/>
          <a:p>
            <a:r>
              <a:rPr lang="en-US" dirty="0" smtClean="0"/>
              <a:t>past</a:t>
            </a:r>
            <a:endParaRPr lang="en-US" dirty="0"/>
          </a:p>
        </p:txBody>
      </p:sp>
      <p:sp>
        <p:nvSpPr>
          <p:cNvPr id="16" name="Title 5"/>
          <p:cNvSpPr txBox="1">
            <a:spLocks/>
          </p:cNvSpPr>
          <p:nvPr/>
        </p:nvSpPr>
        <p:spPr>
          <a:xfrm>
            <a:off x="18822100" y="-84703"/>
            <a:ext cx="6753891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present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488668"/>
            <a:ext cx="33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4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b="1" dirty="0" smtClean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3316" y="1059736"/>
            <a:ext cx="4296105" cy="2487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259" y="3883890"/>
            <a:ext cx="4308929" cy="2603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8714838" y="-100597"/>
            <a:ext cx="7747396" cy="441960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Floor System: Girder-Slab 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D-Beam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8” Hollow-Core Plank (4’0”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Columns: Wide Flange Members (W14 typ.)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Typical Bay: 17.5’ x 24’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23545769" y="6374260"/>
            <a:ext cx="2106158" cy="579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Typ. Floor Plan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919613" y="3054805"/>
            <a:ext cx="5049806" cy="3432396"/>
            <a:chOff x="21919613" y="3054805"/>
            <a:chExt cx="5049806" cy="3432396"/>
          </a:xfrm>
        </p:grpSpPr>
        <p:grpSp>
          <p:nvGrpSpPr>
            <p:cNvPr id="4" name="Group 3"/>
            <p:cNvGrpSpPr/>
            <p:nvPr/>
          </p:nvGrpSpPr>
          <p:grpSpPr>
            <a:xfrm>
              <a:off x="21919613" y="3193143"/>
              <a:ext cx="4901738" cy="3294058"/>
              <a:chOff x="20947380" y="3749040"/>
              <a:chExt cx="3322320" cy="2232660"/>
            </a:xfrm>
          </p:grpSpPr>
          <p:pic>
            <p:nvPicPr>
              <p:cNvPr id="10" name="Picture 9"/>
              <p:cNvPicPr/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7" t="21037" r="12333" b="11726"/>
              <a:stretch/>
            </p:blipFill>
            <p:spPr>
              <a:xfrm>
                <a:off x="20947380" y="3749040"/>
                <a:ext cx="3322320" cy="2232660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1814032" y="3790127"/>
                <a:ext cx="828705" cy="61674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 b="1">
                    <a:ln w="9525" cap="rnd" cmpd="sng" algn="ctr">
                      <a:solidFill>
                        <a:srgbClr val="BF9000"/>
                      </a:solidFill>
                      <a:prstDash val="solid"/>
                      <a:bevel/>
                    </a:ln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>
              <a:off x="26954479" y="3059849"/>
              <a:ext cx="14940" cy="3427352"/>
            </a:xfrm>
            <a:prstGeom prst="straightConnector1">
              <a:avLst/>
            </a:prstGeom>
            <a:ln w="38100">
              <a:solidFill>
                <a:srgbClr val="C47C1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1919613" y="3054805"/>
              <a:ext cx="4893961" cy="0"/>
            </a:xfrm>
            <a:prstGeom prst="straightConnector1">
              <a:avLst/>
            </a:prstGeom>
            <a:ln w="38100">
              <a:solidFill>
                <a:srgbClr val="C47C1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ontent Placeholder 2"/>
          <p:cNvSpPr>
            <a:spLocks noGrp="1"/>
          </p:cNvSpPr>
          <p:nvPr>
            <p:ph sz="half" idx="1"/>
          </p:nvPr>
        </p:nvSpPr>
        <p:spPr>
          <a:xfrm>
            <a:off x="24048757" y="2567302"/>
            <a:ext cx="550091" cy="579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91’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26954479" y="4466278"/>
            <a:ext cx="550091" cy="579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60’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393149" y="-81378"/>
            <a:ext cx="4114800" cy="1905000"/>
          </a:xfrm>
        </p:spPr>
        <p:txBody>
          <a:bodyPr/>
          <a:lstStyle/>
          <a:p>
            <a:r>
              <a:rPr lang="en-US" dirty="0" smtClean="0"/>
              <a:t>Gravity System</a:t>
            </a:r>
            <a:endParaRPr lang="en-US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15324802" y="6418714"/>
            <a:ext cx="3001187" cy="683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Courtesy of girder-slab.com &amp; Google Images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2555" y="1292363"/>
            <a:ext cx="8195374" cy="4565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0" y="6488668"/>
            <a:ext cx="33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9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6" grpId="0" build="p"/>
      <p:bldP spid="23" grpId="0" build="p"/>
      <p:bldP spid="24" grpId="0" build="p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b="1" dirty="0" smtClean="0">
                <a:solidFill>
                  <a:srgbClr val="C47C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20933138" y="3595293"/>
            <a:ext cx="7747396" cy="441960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Braced Frames (BF)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Eight frames, four each direction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(7) concentric, (1) eccentric</a:t>
            </a:r>
          </a:p>
          <a:p>
            <a:pPr lvl="2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Floor 8-Roof: HSS6x6x3/8</a:t>
            </a:r>
          </a:p>
          <a:p>
            <a:pPr lvl="2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Floor 3-7: HSS6x6x1/2</a:t>
            </a:r>
          </a:p>
          <a:p>
            <a:pPr lvl="2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Floor 1&amp;2: HSS8x8x1/2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9888200" y="261515"/>
            <a:ext cx="6296027" cy="4256463"/>
            <a:chOff x="20876872" y="3605936"/>
            <a:chExt cx="4165178" cy="2815892"/>
          </a:xfrm>
        </p:grpSpPr>
        <p:grpSp>
          <p:nvGrpSpPr>
            <p:cNvPr id="19" name="Group 18"/>
            <p:cNvGrpSpPr/>
            <p:nvPr/>
          </p:nvGrpSpPr>
          <p:grpSpPr>
            <a:xfrm>
              <a:off x="20876872" y="3605936"/>
              <a:ext cx="4165178" cy="2815892"/>
              <a:chOff x="530531" y="1127461"/>
              <a:chExt cx="5367021" cy="3628405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71" t="20776" r="10276" b="12362"/>
              <a:stretch/>
            </p:blipFill>
            <p:spPr>
              <a:xfrm>
                <a:off x="530531" y="1127461"/>
                <a:ext cx="5367021" cy="3628405"/>
              </a:xfrm>
              <a:prstGeom prst="rect">
                <a:avLst/>
              </a:prstGeom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1245347" y="1282538"/>
                <a:ext cx="216535" cy="908791"/>
                <a:chOff x="27798" y="0"/>
                <a:chExt cx="216535" cy="755015"/>
              </a:xfrm>
            </p:grpSpPr>
            <p:sp>
              <p:nvSpPr>
                <p:cNvPr id="46" name="Rectangle 45"/>
                <p:cNvSpPr/>
                <p:nvPr/>
              </p:nvSpPr>
              <p:spPr>
                <a:xfrm rot="16200000">
                  <a:off x="-257818" y="322580"/>
                  <a:ext cx="755015" cy="10985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9050">
                  <a:solidFill>
                    <a:srgbClr val="C47C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47" name="Text Box 2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232625" y="268103"/>
                  <a:ext cx="737381" cy="2165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000" b="1" dirty="0">
                      <a:solidFill>
                        <a:schemeClr val="bg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BF-1</a:t>
                  </a:r>
                </a:p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8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1812236" y="1270661"/>
                <a:ext cx="216535" cy="908686"/>
                <a:chOff x="30281" y="0"/>
                <a:chExt cx="216535" cy="755015"/>
              </a:xfrm>
            </p:grpSpPr>
            <p:sp>
              <p:nvSpPr>
                <p:cNvPr id="44" name="Rectangle 43"/>
                <p:cNvSpPr/>
                <p:nvPr/>
              </p:nvSpPr>
              <p:spPr>
                <a:xfrm rot="16200000">
                  <a:off x="-257818" y="322580"/>
                  <a:ext cx="755015" cy="10985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9050">
                  <a:solidFill>
                    <a:srgbClr val="C47C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45" name="Text Box 2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234024" y="274174"/>
                  <a:ext cx="745146" cy="2165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000" b="1" dirty="0">
                      <a:solidFill>
                        <a:schemeClr val="bg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BF-2</a:t>
                  </a: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 rot="5400000">
                <a:off x="3443849" y="2881828"/>
                <a:ext cx="216535" cy="1012132"/>
                <a:chOff x="13606" y="0"/>
                <a:chExt cx="216535" cy="755015"/>
              </a:xfrm>
            </p:grpSpPr>
            <p:sp>
              <p:nvSpPr>
                <p:cNvPr id="42" name="Rectangle 41"/>
                <p:cNvSpPr/>
                <p:nvPr/>
              </p:nvSpPr>
              <p:spPr>
                <a:xfrm rot="16200000">
                  <a:off x="-257818" y="322580"/>
                  <a:ext cx="755015" cy="10985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9050">
                  <a:solidFill>
                    <a:srgbClr val="C47C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43" name="Text Box 2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251098" y="264704"/>
                  <a:ext cx="745944" cy="2165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000" b="1" dirty="0">
                      <a:solidFill>
                        <a:schemeClr val="bg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BF-6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 rot="5400000">
                <a:off x="3455722" y="3471841"/>
                <a:ext cx="216535" cy="1011556"/>
                <a:chOff x="27337" y="0"/>
                <a:chExt cx="216535" cy="755015"/>
              </a:xfrm>
            </p:grpSpPr>
            <p:sp>
              <p:nvSpPr>
                <p:cNvPr id="40" name="Rectangle 39"/>
                <p:cNvSpPr/>
                <p:nvPr/>
              </p:nvSpPr>
              <p:spPr>
                <a:xfrm rot="16200000">
                  <a:off x="-257818" y="322580"/>
                  <a:ext cx="755015" cy="10985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9050">
                  <a:solidFill>
                    <a:srgbClr val="C47C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41" name="Text Box 2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237579" y="273563"/>
                  <a:ext cx="746368" cy="2165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000" b="1" dirty="0">
                      <a:solidFill>
                        <a:schemeClr val="bg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BF-5</a:t>
                  </a: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4532964" y="1282538"/>
                <a:ext cx="216537" cy="908686"/>
                <a:chOff x="25947" y="0"/>
                <a:chExt cx="216537" cy="755015"/>
              </a:xfrm>
            </p:grpSpPr>
            <p:sp>
              <p:nvSpPr>
                <p:cNvPr id="38" name="Rectangle 37"/>
                <p:cNvSpPr/>
                <p:nvPr/>
              </p:nvSpPr>
              <p:spPr>
                <a:xfrm rot="16200000">
                  <a:off x="-257818" y="322580"/>
                  <a:ext cx="755015" cy="10985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9050">
                  <a:solidFill>
                    <a:srgbClr val="C47C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39" name="Text Box 2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238357" y="264304"/>
                  <a:ext cx="745146" cy="2165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000" b="1" dirty="0">
                      <a:solidFill>
                        <a:schemeClr val="bg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BF-3</a:t>
                  </a:r>
                </a:p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8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5086815" y="1270662"/>
                <a:ext cx="216535" cy="908687"/>
                <a:chOff x="27270" y="0"/>
                <a:chExt cx="216535" cy="755015"/>
              </a:xfrm>
            </p:grpSpPr>
            <p:sp>
              <p:nvSpPr>
                <p:cNvPr id="36" name="Rectangle 35"/>
                <p:cNvSpPr/>
                <p:nvPr/>
              </p:nvSpPr>
              <p:spPr>
                <a:xfrm rot="16200000">
                  <a:off x="-257818" y="322580"/>
                  <a:ext cx="755015" cy="10985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9050">
                  <a:solidFill>
                    <a:srgbClr val="C47C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37" name="Text Box 2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237034" y="274171"/>
                  <a:ext cx="745144" cy="2165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000" b="1" dirty="0">
                      <a:solidFill>
                        <a:schemeClr val="bg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BF-4</a:t>
                  </a: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 rot="5400000">
                <a:off x="4803569" y="1027732"/>
                <a:ext cx="216535" cy="467361"/>
                <a:chOff x="27361" y="26048"/>
                <a:chExt cx="216535" cy="728969"/>
              </a:xfrm>
            </p:grpSpPr>
            <p:sp>
              <p:nvSpPr>
                <p:cNvPr id="32" name="Rectangle 31"/>
                <p:cNvSpPr/>
                <p:nvPr/>
              </p:nvSpPr>
              <p:spPr>
                <a:xfrm rot="16200000">
                  <a:off x="-249221" y="339797"/>
                  <a:ext cx="728968" cy="101471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9050">
                  <a:solidFill>
                    <a:srgbClr val="C47C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33" name="Text Box 2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214846" y="268255"/>
                  <a:ext cx="700950" cy="2165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000" b="1" dirty="0">
                      <a:solidFill>
                        <a:schemeClr val="bg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BF-8</a:t>
                  </a:r>
                </a:p>
              </p:txBody>
            </p:sp>
          </p:grpSp>
        </p:grpSp>
        <p:sp>
          <p:nvSpPr>
            <p:cNvPr id="49" name="Rectangle 48"/>
            <p:cNvSpPr/>
            <p:nvPr/>
          </p:nvSpPr>
          <p:spPr>
            <a:xfrm>
              <a:off x="21545198" y="3656732"/>
              <a:ext cx="362704" cy="787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C47C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21554778" y="3625875"/>
              <a:ext cx="364365" cy="168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dirty="0" smtClean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BF-7</a:t>
              </a:r>
              <a:endParaRPr lang="en-US" sz="10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786058" y="1902275"/>
            <a:ext cx="7562103" cy="4314856"/>
            <a:chOff x="9570838" y="2270061"/>
            <a:chExt cx="7562103" cy="43148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1" r="9296" b="947"/>
            <a:stretch/>
          </p:blipFill>
          <p:spPr>
            <a:xfrm>
              <a:off x="9570838" y="2270061"/>
              <a:ext cx="4427737" cy="431485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929" b="128"/>
            <a:stretch/>
          </p:blipFill>
          <p:spPr>
            <a:xfrm>
              <a:off x="13998575" y="2270061"/>
              <a:ext cx="3134366" cy="4309333"/>
            </a:xfrm>
            <a:prstGeom prst="rect">
              <a:avLst/>
            </a:prstGeom>
          </p:spPr>
        </p:pic>
      </p:grpSp>
      <p:sp>
        <p:nvSpPr>
          <p:cNvPr id="51" name="Rectangle 50"/>
          <p:cNvSpPr/>
          <p:nvPr/>
        </p:nvSpPr>
        <p:spPr>
          <a:xfrm>
            <a:off x="14213795" y="1902275"/>
            <a:ext cx="713785" cy="43093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396233" y="-70898"/>
            <a:ext cx="4114800" cy="1905000"/>
          </a:xfrm>
        </p:spPr>
        <p:txBody>
          <a:bodyPr/>
          <a:lstStyle/>
          <a:p>
            <a:r>
              <a:rPr lang="en-US" dirty="0" smtClean="0"/>
              <a:t>Lateral System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22751862" y="2702431"/>
            <a:ext cx="1361891" cy="3855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0" y="6488668"/>
            <a:ext cx="33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02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51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1" y="295834"/>
            <a:ext cx="9144000" cy="1142440"/>
          </a:xfrm>
        </p:spPr>
        <p:txBody>
          <a:bodyPr/>
          <a:lstStyle/>
          <a:p>
            <a:pPr algn="ctr"/>
            <a:r>
              <a:rPr lang="en-US" dirty="0" smtClean="0"/>
              <a:t>The Modified Structure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19" name="Title 5"/>
          <p:cNvSpPr txBox="1">
            <a:spLocks/>
          </p:cNvSpPr>
          <p:nvPr/>
        </p:nvSpPr>
        <p:spPr>
          <a:xfrm>
            <a:off x="18549554" y="484093"/>
            <a:ext cx="8882446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Systems</a:t>
            </a:r>
            <a:endParaRPr lang="en-US" sz="24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8692586" y="933450"/>
            <a:ext cx="9049952" cy="5579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Steel	 Concrete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Girder-Slab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One-way slab w/ beams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Concentric braced frames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Concrete Shear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alls &amp; Moment Frames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2133560" y="3335240"/>
            <a:ext cx="215900" cy="0"/>
          </a:xfrm>
          <a:prstGeom prst="straightConnector1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0571460" y="2782064"/>
            <a:ext cx="215900" cy="0"/>
          </a:xfrm>
          <a:prstGeom prst="straightConnector1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492323" y="2255555"/>
            <a:ext cx="215900" cy="0"/>
          </a:xfrm>
          <a:prstGeom prst="straightConnector1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0360" y="4847738"/>
            <a:ext cx="8040834" cy="151654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477500" y="1310893"/>
            <a:ext cx="7853653" cy="5664091"/>
            <a:chOff x="10477500" y="1310893"/>
            <a:chExt cx="7853653" cy="5664091"/>
          </a:xfrm>
        </p:grpSpPr>
        <p:pic>
          <p:nvPicPr>
            <p:cNvPr id="15" name="Picture 6" descr="https://classconnection.s3.amazonaws.com/344/flashcards/3785344/png/screen_shot_2011-04-06_at_123005_am-142CE5069FA68B1A38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00" y="1310893"/>
              <a:ext cx="7080250" cy="495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16784347" y="6446574"/>
              <a:ext cx="1546806" cy="52841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8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6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4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100000"/>
                <a:buFont typeface="Arial"/>
                <a:buChar char="•"/>
                <a:defRPr sz="1200" kern="1200" cap="small">
                  <a:gradFill flip="none" rotWithShape="1">
                    <a:gsLst>
                      <a:gs pos="0">
                        <a:schemeClr val="tx1"/>
                      </a:gs>
                      <a:gs pos="100000">
                        <a:schemeClr val="tx1">
                          <a:lumMod val="75000"/>
                        </a:schemeClr>
                      </a:gs>
                    </a:gsLst>
                    <a:lin ang="5580000" scaled="0"/>
                    <a:tileRect/>
                  </a:gra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44450" dist="12700" dir="13860000" algn="tl" rotWithShape="0">
                      <a:srgbClr val="000000">
                        <a:alpha val="20000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300000"/>
                </a:lnSpc>
                <a:buNone/>
              </a:pPr>
              <a:r>
                <a:rPr lang="en-US" sz="8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Courtesy of studyblue.com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6488668"/>
            <a:ext cx="33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2046501" y="1283117"/>
            <a:ext cx="3468915" cy="5138057"/>
            <a:chOff x="12046501" y="1283117"/>
            <a:chExt cx="3468915" cy="51380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1" t="3074" r="7835" b="4253"/>
            <a:stretch/>
          </p:blipFill>
          <p:spPr>
            <a:xfrm>
              <a:off x="12046501" y="1283117"/>
              <a:ext cx="3468915" cy="5138057"/>
            </a:xfrm>
            <a:prstGeom prst="rect">
              <a:avLst/>
            </a:prstGeom>
          </p:spPr>
        </p:pic>
        <p:sp>
          <p:nvSpPr>
            <p:cNvPr id="9" name="Freeform 8"/>
            <p:cNvSpPr/>
            <p:nvPr/>
          </p:nvSpPr>
          <p:spPr>
            <a:xfrm>
              <a:off x="15125699" y="4448175"/>
              <a:ext cx="116681" cy="419100"/>
            </a:xfrm>
            <a:custGeom>
              <a:avLst/>
              <a:gdLst>
                <a:gd name="connsiteX0" fmla="*/ 0 w 109538"/>
                <a:gd name="connsiteY0" fmla="*/ 419100 h 419100"/>
                <a:gd name="connsiteX1" fmla="*/ 47625 w 109538"/>
                <a:gd name="connsiteY1" fmla="*/ 381000 h 419100"/>
                <a:gd name="connsiteX2" fmla="*/ 109538 w 109538"/>
                <a:gd name="connsiteY2" fmla="*/ 28575 h 419100"/>
                <a:gd name="connsiteX3" fmla="*/ 64294 w 109538"/>
                <a:gd name="connsiteY3" fmla="*/ 0 h 419100"/>
                <a:gd name="connsiteX4" fmla="*/ 45244 w 109538"/>
                <a:gd name="connsiteY4" fmla="*/ 40481 h 419100"/>
                <a:gd name="connsiteX5" fmla="*/ 0 w 109538"/>
                <a:gd name="connsiteY5" fmla="*/ 419100 h 419100"/>
                <a:gd name="connsiteX0" fmla="*/ 0 w 109538"/>
                <a:gd name="connsiteY0" fmla="*/ 419100 h 419100"/>
                <a:gd name="connsiteX1" fmla="*/ 45390 w 109538"/>
                <a:gd name="connsiteY1" fmla="*/ 376238 h 419100"/>
                <a:gd name="connsiteX2" fmla="*/ 109538 w 109538"/>
                <a:gd name="connsiteY2" fmla="*/ 28575 h 419100"/>
                <a:gd name="connsiteX3" fmla="*/ 64294 w 109538"/>
                <a:gd name="connsiteY3" fmla="*/ 0 h 419100"/>
                <a:gd name="connsiteX4" fmla="*/ 45244 w 109538"/>
                <a:gd name="connsiteY4" fmla="*/ 40481 h 419100"/>
                <a:gd name="connsiteX5" fmla="*/ 0 w 109538"/>
                <a:gd name="connsiteY5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538" h="419100">
                  <a:moveTo>
                    <a:pt x="0" y="419100"/>
                  </a:moveTo>
                  <a:lnTo>
                    <a:pt x="45390" y="376238"/>
                  </a:lnTo>
                  <a:lnTo>
                    <a:pt x="109538" y="28575"/>
                  </a:lnTo>
                  <a:lnTo>
                    <a:pt x="64294" y="0"/>
                  </a:lnTo>
                  <a:lnTo>
                    <a:pt x="45244" y="40481"/>
                  </a:lnTo>
                  <a:lnTo>
                    <a:pt x="0" y="41910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023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1" y="295834"/>
            <a:ext cx="9144000" cy="1142440"/>
          </a:xfrm>
        </p:spPr>
        <p:txBody>
          <a:bodyPr/>
          <a:lstStyle/>
          <a:p>
            <a:pPr algn="ctr"/>
            <a:r>
              <a:rPr lang="en-US" dirty="0" smtClean="0"/>
              <a:t>Redesign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44000" y="-406400"/>
            <a:ext cx="9144000" cy="77941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596504" y="1438274"/>
            <a:ext cx="7747396" cy="4419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Conditions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 Location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Information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Structure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Structural Redesign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Lateral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Breadth Topics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Construction Management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lvl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Appendix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537754" y="1438274"/>
            <a:ext cx="8564172" cy="5419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3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Simplify column layout</a:t>
            </a:r>
          </a:p>
          <a:p>
            <a:pPr>
              <a:lnSpc>
                <a:spcPct val="3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Maintain floor-to-ceiling height (AC Marriott standard 9’0”)</a:t>
            </a:r>
          </a:p>
          <a:p>
            <a:pPr>
              <a:lnSpc>
                <a:spcPct val="3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cost-efficient system</a:t>
            </a: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9392855" y="504824"/>
            <a:ext cx="8818945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Goals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33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50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1428</TotalTime>
  <Words>1357</Words>
  <Application>Microsoft Office PowerPoint</Application>
  <PresentationFormat>Custom</PresentationFormat>
  <Paragraphs>708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Adobe Devanagari</vt:lpstr>
      <vt:lpstr>Arial</vt:lpstr>
      <vt:lpstr>Calibri</vt:lpstr>
      <vt:lpstr>Cambria Math</vt:lpstr>
      <vt:lpstr>Century Gothic</vt:lpstr>
      <vt:lpstr>Century math</vt:lpstr>
      <vt:lpstr>Garamond</vt:lpstr>
      <vt:lpstr>Times New Roman</vt:lpstr>
      <vt:lpstr>Verdana</vt:lpstr>
      <vt:lpstr>Wingdings</vt:lpstr>
      <vt:lpstr>Mesh</vt:lpstr>
      <vt:lpstr>Jesse Bordeau Final Thesis Presentation </vt:lpstr>
      <vt:lpstr>Presentation Overview</vt:lpstr>
      <vt:lpstr>PowerPoint Presentation</vt:lpstr>
      <vt:lpstr>PowerPoint Presentation</vt:lpstr>
      <vt:lpstr>past</vt:lpstr>
      <vt:lpstr>Gravity System</vt:lpstr>
      <vt:lpstr>Lateral System</vt:lpstr>
      <vt:lpstr>The Modified Structure</vt:lpstr>
      <vt:lpstr>Redesign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Jesse Bordeau</dc:title>
  <dc:creator>Jesse C Bordeau</dc:creator>
  <cp:lastModifiedBy>Jesse</cp:lastModifiedBy>
  <cp:revision>135</cp:revision>
  <dcterms:created xsi:type="dcterms:W3CDTF">2016-03-29T23:22:11Z</dcterms:created>
  <dcterms:modified xsi:type="dcterms:W3CDTF">2016-04-11T06:19:35Z</dcterms:modified>
</cp:coreProperties>
</file>